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2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8" r:id="rId12"/>
    <p:sldId id="259" r:id="rId13"/>
    <p:sldId id="260" r:id="rId14"/>
    <p:sldId id="261" r:id="rId15"/>
    <p:sldId id="262" r:id="rId16"/>
    <p:sldId id="263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B13F9A"/>
                </a:solidFill>
              </a:rPr>
              <a:pPr/>
              <a:t>05.05.2017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75240" cy="5472608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Семинарское </a:t>
            </a:r>
            <a:r>
              <a:rPr lang="ru-RU" b="1" dirty="0" smtClean="0"/>
              <a:t>занятие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Тема</a:t>
            </a:r>
            <a:r>
              <a:rPr lang="ru-RU" b="1" dirty="0" smtClean="0"/>
              <a:t>: Психическое развитие ребенка до поступления в школу.</a:t>
            </a:r>
            <a:br>
              <a:rPr lang="ru-RU" b="1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8485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/>
              <a:t>основные новообразования </a:t>
            </a:r>
            <a:r>
              <a:rPr lang="ru-RU" sz="2500" dirty="0"/>
              <a:t>младенческого </a:t>
            </a:r>
            <a:r>
              <a:rPr lang="ru-RU" sz="2500" dirty="0" smtClean="0"/>
              <a:t>возраста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064896" cy="5517232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/>
              <a:t>Потребность </a:t>
            </a:r>
            <a:r>
              <a:rPr lang="ru-RU" sz="2800" dirty="0"/>
              <a:t>в общении</a:t>
            </a:r>
          </a:p>
          <a:p>
            <a:pPr lvl="0"/>
            <a:r>
              <a:rPr lang="ru-RU" sz="2800" dirty="0"/>
              <a:t>Базовое доверие к миру</a:t>
            </a:r>
          </a:p>
          <a:p>
            <a:pPr lvl="0"/>
            <a:r>
              <a:rPr lang="ru-RU" sz="2800" dirty="0" smtClean="0"/>
              <a:t>Различение </a:t>
            </a:r>
            <a:r>
              <a:rPr lang="ru-RU" sz="2800" dirty="0"/>
              <a:t>близких и по­сторонних людей</a:t>
            </a:r>
          </a:p>
          <a:p>
            <a:pPr lvl="0"/>
            <a:r>
              <a:rPr lang="ru-RU" sz="2800" dirty="0"/>
              <a:t>Преднамеренные действия (хватание, доставание предмета)</a:t>
            </a:r>
          </a:p>
          <a:p>
            <a:pPr lvl="0"/>
            <a:r>
              <a:rPr lang="ru-RU" sz="2800" dirty="0"/>
              <a:t>«Истинное» подражание</a:t>
            </a:r>
          </a:p>
          <a:p>
            <a:pPr lvl="0"/>
            <a:r>
              <a:rPr lang="ru-RU" sz="2800" dirty="0"/>
              <a:t>Предметное восприятие</a:t>
            </a:r>
          </a:p>
          <a:p>
            <a:pPr lvl="0"/>
            <a:r>
              <a:rPr lang="ru-RU" sz="2800" dirty="0"/>
              <a:t>Автономная речь</a:t>
            </a:r>
          </a:p>
          <a:p>
            <a:pPr lvl="0"/>
            <a:r>
              <a:rPr lang="ru-RU" sz="2800" dirty="0" smtClean="0"/>
              <a:t>Ходьба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4704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dirty="0" smtClean="0"/>
              <a:t>2. Психологическая характеристика раннего детства.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(от 1 года до 3 лет)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9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6858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 smtClean="0"/>
              <a:t>Социальная ситуация развития:</a:t>
            </a:r>
            <a:br>
              <a:rPr lang="ru-RU" sz="3100" b="1" dirty="0" smtClean="0"/>
            </a:br>
            <a:r>
              <a:rPr lang="ru-RU" sz="3100" dirty="0" smtClean="0"/>
              <a:t>Р- П- В.</a:t>
            </a:r>
            <a:br>
              <a:rPr lang="ru-RU" sz="3100" dirty="0" smtClean="0"/>
            </a:br>
            <a:r>
              <a:rPr lang="ru-RU" sz="3100" b="1" dirty="0" smtClean="0"/>
              <a:t>Характеризуется: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- ориентацией на взрослого, как на эталон действия;</a:t>
            </a:r>
            <a:br>
              <a:rPr lang="ru-RU" sz="3100" dirty="0" smtClean="0"/>
            </a:br>
            <a:r>
              <a:rPr lang="ru-RU" sz="3100" dirty="0" smtClean="0"/>
              <a:t>- значимостью для ребенка оценки его поведения;</a:t>
            </a:r>
            <a:br>
              <a:rPr lang="ru-RU" sz="3100" dirty="0" smtClean="0"/>
            </a:br>
            <a:r>
              <a:rPr lang="ru-RU" sz="3100" dirty="0" smtClean="0"/>
              <a:t>- появление ситуативно- делового общения.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700" dirty="0" smtClean="0"/>
              <a:t> 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4254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52534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Ведущая </a:t>
            </a:r>
            <a:r>
              <a:rPr lang="ru-RU" sz="3200" b="1" dirty="0"/>
              <a:t>деятельность:</a:t>
            </a:r>
            <a:br>
              <a:rPr lang="ru-RU" sz="3200" b="1" dirty="0"/>
            </a:br>
            <a:r>
              <a:rPr lang="ru-RU" sz="3200" b="1" dirty="0" smtClean="0"/>
              <a:t>предметно-</a:t>
            </a:r>
            <a:r>
              <a:rPr lang="ru-RU" sz="3200" b="1" dirty="0" err="1" smtClean="0"/>
              <a:t>манипулятивная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Способствует развитию познавательных процессов: формируются способы восприятия, сенсомоторные </a:t>
            </a:r>
            <a:r>
              <a:rPr lang="ru-RU" sz="3200" dirty="0" err="1" smtClean="0"/>
              <a:t>предэталоны</a:t>
            </a:r>
            <a:r>
              <a:rPr lang="ru-RU" sz="3200" dirty="0" smtClean="0"/>
              <a:t> (форма, величина, цвет), зарождается наглядно-действенное мышление(обобщение, сравнение), ре</a:t>
            </a:r>
            <a:r>
              <a:rPr lang="ru-RU" sz="2800" dirty="0" smtClean="0"/>
              <a:t>чь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0093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Развитие речи.</a:t>
            </a:r>
            <a:br>
              <a:rPr lang="ru-RU" sz="3200" b="1" dirty="0" smtClean="0"/>
            </a:br>
            <a:r>
              <a:rPr lang="ru-RU" sz="3200" dirty="0" smtClean="0"/>
              <a:t>За 2-3 года ребенок осваивает родной язык, а в двуязычной среде и два.</a:t>
            </a:r>
            <a:br>
              <a:rPr lang="ru-RU" sz="3200" dirty="0" smtClean="0"/>
            </a:br>
            <a:r>
              <a:rPr lang="ru-RU" sz="3200" dirty="0" smtClean="0"/>
              <a:t>Пассивный </a:t>
            </a:r>
            <a:r>
              <a:rPr lang="ru-RU" sz="3200" dirty="0" err="1" smtClean="0"/>
              <a:t>вокабуляр</a:t>
            </a:r>
            <a:r>
              <a:rPr lang="ru-RU" sz="3200" dirty="0" smtClean="0"/>
              <a:t> опережает активный в 1,5 -2 раза.</a:t>
            </a:r>
            <a:br>
              <a:rPr lang="ru-RU" sz="3200" dirty="0" smtClean="0"/>
            </a:br>
            <a:r>
              <a:rPr lang="ru-RU" sz="3200" b="1" dirty="0" smtClean="0"/>
              <a:t>К 1 году </a:t>
            </a:r>
            <a:r>
              <a:rPr lang="ru-RU" sz="3200" dirty="0" smtClean="0"/>
              <a:t>словарь ребенка – около 10 слов.</a:t>
            </a:r>
            <a:br>
              <a:rPr lang="ru-RU" sz="3200" dirty="0" smtClean="0"/>
            </a:br>
            <a:r>
              <a:rPr lang="ru-RU" sz="3200" b="1" dirty="0" smtClean="0"/>
              <a:t>К 2 годам </a:t>
            </a:r>
            <a:r>
              <a:rPr lang="ru-RU" sz="3200" dirty="0" smtClean="0"/>
              <a:t>– употребляет до 300.</a:t>
            </a:r>
            <a:br>
              <a:rPr lang="ru-RU" sz="3200" dirty="0" smtClean="0"/>
            </a:br>
            <a:r>
              <a:rPr lang="ru-RU" sz="3200" b="1" dirty="0" smtClean="0"/>
              <a:t>К концу 3 го</a:t>
            </a:r>
            <a:r>
              <a:rPr lang="ru-RU" sz="3200" dirty="0" smtClean="0"/>
              <a:t>да – 1500-2000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0173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08712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Кризис 3 лет.</a:t>
            </a:r>
            <a:br>
              <a:rPr lang="ru-RU" sz="4400" b="1" dirty="0" smtClean="0"/>
            </a:br>
            <a:r>
              <a:rPr lang="ru-RU" sz="4400" dirty="0" smtClean="0"/>
              <a:t>1.Негативизм.</a:t>
            </a:r>
            <a:br>
              <a:rPr lang="ru-RU" sz="4400" dirty="0" smtClean="0"/>
            </a:br>
            <a:r>
              <a:rPr lang="ru-RU" sz="4400" dirty="0" smtClean="0"/>
              <a:t>2. Упрямство</a:t>
            </a:r>
            <a:br>
              <a:rPr lang="ru-RU" sz="4400" dirty="0" smtClean="0"/>
            </a:br>
            <a:r>
              <a:rPr lang="ru-RU" sz="4400" dirty="0" smtClean="0"/>
              <a:t>3.Строптивость</a:t>
            </a:r>
            <a:br>
              <a:rPr lang="ru-RU" sz="4400" dirty="0" smtClean="0"/>
            </a:br>
            <a:r>
              <a:rPr lang="ru-RU" sz="4400" dirty="0" smtClean="0"/>
              <a:t>4.Своеволие, своенравие.</a:t>
            </a:r>
            <a:br>
              <a:rPr lang="ru-RU" sz="4400" dirty="0" smtClean="0"/>
            </a:br>
            <a:r>
              <a:rPr lang="ru-RU" sz="4400" dirty="0" smtClean="0"/>
              <a:t>5. Протест-бунт</a:t>
            </a:r>
            <a:br>
              <a:rPr lang="ru-RU" sz="4400" dirty="0" smtClean="0"/>
            </a:br>
            <a:r>
              <a:rPr lang="ru-RU" sz="4400" dirty="0" smtClean="0"/>
              <a:t>6. Симптом обесценивания.</a:t>
            </a:r>
            <a:br>
              <a:rPr lang="ru-RU" sz="4400" dirty="0" smtClean="0"/>
            </a:br>
            <a:r>
              <a:rPr lang="ru-RU" sz="4400" dirty="0" smtClean="0"/>
              <a:t>7.Стремление к деспотизму</a:t>
            </a:r>
            <a:br>
              <a:rPr lang="ru-RU" sz="4400" dirty="0" smtClean="0"/>
            </a:br>
            <a:r>
              <a:rPr lang="ru-RU" sz="4400" dirty="0" smtClean="0"/>
              <a:t>( симптом ревности)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8090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ru-RU" dirty="0" smtClean="0"/>
              <a:t>3.Дошкольный возраст (3- 6-7)</a:t>
            </a:r>
            <a:br>
              <a:rPr lang="ru-RU" dirty="0" smtClean="0"/>
            </a:br>
            <a:r>
              <a:rPr lang="ru-RU" dirty="0" smtClean="0"/>
              <a:t>три периода: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200" dirty="0" smtClean="0"/>
              <a:t>-</a:t>
            </a:r>
            <a:r>
              <a:rPr lang="ru-RU" dirty="0" smtClean="0"/>
              <a:t> </a:t>
            </a:r>
            <a:r>
              <a:rPr lang="ru-RU" sz="3200" dirty="0" smtClean="0"/>
              <a:t>младший дошкольный  (3-4 года)</a:t>
            </a:r>
            <a:br>
              <a:rPr lang="ru-RU" sz="3200" dirty="0" smtClean="0"/>
            </a:br>
            <a:r>
              <a:rPr lang="ru-RU" sz="3200" dirty="0" smtClean="0"/>
              <a:t>- средний дошкольный (4-5 лет)</a:t>
            </a:r>
            <a:br>
              <a:rPr lang="ru-RU" sz="3200" dirty="0" smtClean="0"/>
            </a:br>
            <a:r>
              <a:rPr lang="ru-RU" sz="3200" dirty="0" smtClean="0"/>
              <a:t>- старший дошкольный (5-6 лет)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50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597352"/>
          </a:xfrm>
        </p:spPr>
        <p:txBody>
          <a:bodyPr/>
          <a:lstStyle/>
          <a:p>
            <a:r>
              <a:rPr lang="ru-RU" sz="4000" dirty="0" smtClean="0"/>
              <a:t>Сюжетно-ролевая игра</a:t>
            </a:r>
            <a:br>
              <a:rPr lang="ru-RU" sz="4000" dirty="0" smtClean="0"/>
            </a:br>
            <a:r>
              <a:rPr lang="ru-RU" sz="4000" dirty="0" smtClean="0"/>
              <a:t>(структурные компоненты):</a:t>
            </a:r>
            <a:br>
              <a:rPr lang="ru-RU" sz="4000" dirty="0" smtClean="0"/>
            </a:br>
            <a:r>
              <a:rPr lang="ru-RU" sz="4000" dirty="0" smtClean="0"/>
              <a:t>- игровые условия</a:t>
            </a:r>
            <a:br>
              <a:rPr lang="ru-RU" sz="4000" dirty="0" smtClean="0"/>
            </a:br>
            <a:r>
              <a:rPr lang="ru-RU" sz="4000" dirty="0" smtClean="0"/>
              <a:t>- сюжет и содержание игры</a:t>
            </a:r>
            <a:br>
              <a:rPr lang="ru-RU" sz="4000" dirty="0" smtClean="0"/>
            </a:br>
            <a:r>
              <a:rPr lang="ru-RU" sz="4000" dirty="0" smtClean="0"/>
              <a:t>- роль</a:t>
            </a:r>
            <a:br>
              <a:rPr lang="ru-RU" sz="4000" dirty="0" smtClean="0"/>
            </a:br>
            <a:r>
              <a:rPr lang="ru-RU" sz="4000" dirty="0" smtClean="0"/>
              <a:t>- игровые действия </a:t>
            </a:r>
            <a:br>
              <a:rPr lang="ru-RU" sz="4000" dirty="0" smtClean="0"/>
            </a:br>
            <a:r>
              <a:rPr lang="ru-RU" sz="4000" dirty="0" smtClean="0"/>
              <a:t>- правила</a:t>
            </a:r>
            <a:br>
              <a:rPr lang="ru-RU" sz="4000" dirty="0" smtClean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5546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0552"/>
            <a:ext cx="8964488" cy="6586799"/>
          </a:xfrm>
        </p:spPr>
        <p:txBody>
          <a:bodyPr/>
          <a:lstStyle/>
          <a:p>
            <a:r>
              <a:rPr lang="ru-RU" sz="4000" b="1" dirty="0" smtClean="0"/>
              <a:t>Кризис 6-7 лет.</a:t>
            </a:r>
            <a:br>
              <a:rPr lang="ru-RU" sz="4000" b="1" dirty="0" smtClean="0"/>
            </a:br>
            <a:r>
              <a:rPr lang="ru-RU" sz="4000" b="1" dirty="0" smtClean="0"/>
              <a:t>Признаки:</a:t>
            </a:r>
            <a:br>
              <a:rPr lang="ru-RU" sz="4000" b="1" dirty="0" smtClean="0"/>
            </a:br>
            <a:r>
              <a:rPr lang="ru-RU" sz="4000" dirty="0" smtClean="0"/>
              <a:t>- потеря непосредственности</a:t>
            </a:r>
            <a:br>
              <a:rPr lang="ru-RU" sz="4000" dirty="0" smtClean="0"/>
            </a:br>
            <a:r>
              <a:rPr lang="ru-RU" sz="4000" dirty="0" smtClean="0"/>
              <a:t>- манерничанье</a:t>
            </a:r>
            <a:br>
              <a:rPr lang="ru-RU" sz="4000" dirty="0" smtClean="0"/>
            </a:br>
            <a:r>
              <a:rPr lang="ru-RU" sz="4000" dirty="0" smtClean="0"/>
              <a:t>- симптом «горькой конфеты»</a:t>
            </a:r>
            <a:br>
              <a:rPr lang="ru-RU" sz="4000" dirty="0" smtClean="0"/>
            </a:br>
            <a:r>
              <a:rPr lang="ru-RU" sz="4000" dirty="0" smtClean="0"/>
              <a:t>- кривляние</a:t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7881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ru-RU" sz="4000" b="1" dirty="0" smtClean="0"/>
              <a:t>4. Готовность ребенка к обучению в школе.</a:t>
            </a:r>
            <a:br>
              <a:rPr lang="ru-RU" sz="4000" b="1" dirty="0" smtClean="0"/>
            </a:br>
            <a:r>
              <a:rPr lang="ru-RU" sz="4000" dirty="0" smtClean="0"/>
              <a:t>1.Физическая готовность</a:t>
            </a:r>
            <a:br>
              <a:rPr lang="ru-RU" sz="4000" dirty="0" smtClean="0"/>
            </a:br>
            <a:r>
              <a:rPr lang="ru-RU" sz="4000" dirty="0" smtClean="0"/>
              <a:t>2. Психологическая готовность:</a:t>
            </a:r>
            <a:br>
              <a:rPr lang="ru-RU" sz="4000" dirty="0" smtClean="0"/>
            </a:br>
            <a:r>
              <a:rPr lang="ru-RU" sz="4000" dirty="0" smtClean="0"/>
              <a:t>- мотивационная </a:t>
            </a:r>
            <a:br>
              <a:rPr lang="ru-RU" sz="4000" dirty="0" smtClean="0"/>
            </a:br>
            <a:r>
              <a:rPr lang="ru-RU" sz="4000" dirty="0" smtClean="0"/>
              <a:t>- интеллектуальная </a:t>
            </a:r>
            <a:br>
              <a:rPr lang="ru-RU" sz="4000" dirty="0" smtClean="0"/>
            </a:br>
            <a:r>
              <a:rPr lang="ru-RU" sz="4000" dirty="0" smtClean="0"/>
              <a:t>- эмоционально-волевая</a:t>
            </a:r>
            <a:br>
              <a:rPr lang="ru-RU" sz="4000" dirty="0" smtClean="0"/>
            </a:br>
            <a:r>
              <a:rPr lang="ru-RU" sz="4000" dirty="0" smtClean="0"/>
              <a:t>- социально-психологическая</a:t>
            </a:r>
            <a:br>
              <a:rPr lang="ru-RU" sz="4000" dirty="0" smtClean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6013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r>
              <a:rPr lang="ru-RU" sz="3600" b="1" dirty="0"/>
              <a:t>Вопросы:</a:t>
            </a:r>
            <a:br>
              <a:rPr lang="ru-RU" sz="3600" b="1" dirty="0"/>
            </a:br>
            <a:r>
              <a:rPr lang="ru-RU" sz="3600" b="1" dirty="0"/>
              <a:t>1. Психологическая характеристика младенчества</a:t>
            </a:r>
            <a:br>
              <a:rPr lang="ru-RU" sz="3600" b="1" dirty="0"/>
            </a:br>
            <a:r>
              <a:rPr lang="ru-RU" sz="3600" b="1" dirty="0"/>
              <a:t>2. Психологическая характеристика раннего детства.</a:t>
            </a:r>
            <a:br>
              <a:rPr lang="ru-RU" sz="3600" b="1" dirty="0"/>
            </a:br>
            <a:r>
              <a:rPr lang="ru-RU" sz="3600" b="1" dirty="0"/>
              <a:t>3. Дошкольный возраст (ПП, ВД, развитие личности и межличностные  отношения).</a:t>
            </a:r>
            <a:br>
              <a:rPr lang="ru-RU" sz="3600" b="1" dirty="0"/>
            </a:br>
            <a:r>
              <a:rPr lang="ru-RU" sz="3600" b="1" dirty="0"/>
              <a:t>4. Психологическая готовность ребенка к обучению  в школе.</a:t>
            </a:r>
          </a:p>
        </p:txBody>
      </p:sp>
    </p:spTree>
    <p:extLst>
      <p:ext uri="{BB962C8B-B14F-4D97-AF65-F5344CB8AC3E}">
        <p14:creationId xmlns:p14="http://schemas.microsoft.com/office/powerpoint/2010/main" val="27816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effectLst/>
              </a:rPr>
              <a:t>Укажите правильные ответы.</a:t>
            </a:r>
            <a:endParaRPr lang="ru-RU" sz="40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1. В структуре сюжетно- ролевой игры выделяют:</a:t>
            </a:r>
          </a:p>
          <a:p>
            <a:r>
              <a:rPr lang="ru-RU" sz="2800" dirty="0" smtClean="0"/>
              <a:t>А) роль</a:t>
            </a:r>
          </a:p>
          <a:p>
            <a:r>
              <a:rPr lang="ru-RU" sz="2800" dirty="0" smtClean="0"/>
              <a:t>Б) игровое действие </a:t>
            </a:r>
          </a:p>
          <a:p>
            <a:r>
              <a:rPr lang="ru-RU" sz="2800" dirty="0" smtClean="0"/>
              <a:t>в) сюжет</a:t>
            </a:r>
          </a:p>
          <a:p>
            <a:r>
              <a:rPr lang="ru-RU" sz="2800" dirty="0" smtClean="0"/>
              <a:t>Г) санкцию</a:t>
            </a:r>
          </a:p>
          <a:p>
            <a:r>
              <a:rPr lang="ru-RU" sz="2800" dirty="0" smtClean="0"/>
              <a:t>Д) правила</a:t>
            </a:r>
          </a:p>
          <a:p>
            <a:r>
              <a:rPr lang="ru-RU" sz="2800" dirty="0" smtClean="0"/>
              <a:t>Е) перенос значения</a:t>
            </a:r>
          </a:p>
        </p:txBody>
      </p:sp>
    </p:spTree>
    <p:extLst>
      <p:ext uri="{BB962C8B-B14F-4D97-AF65-F5344CB8AC3E}">
        <p14:creationId xmlns:p14="http://schemas.microsoft.com/office/powerpoint/2010/main" val="139604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97352"/>
          </a:xfrm>
        </p:spPr>
        <p:txBody>
          <a:bodyPr/>
          <a:lstStyle/>
          <a:p>
            <a:r>
              <a:rPr lang="ru-RU" dirty="0" smtClean="0"/>
              <a:t>2. Образ «Я» у дошкольника содержит:</a:t>
            </a:r>
            <a:br>
              <a:rPr lang="ru-RU" dirty="0" smtClean="0"/>
            </a:br>
            <a:r>
              <a:rPr lang="ru-RU" sz="4000" dirty="0" smtClean="0"/>
              <a:t>1. Рефлексивное «Я»</a:t>
            </a:r>
            <a:br>
              <a:rPr lang="ru-RU" sz="4000" dirty="0" smtClean="0"/>
            </a:br>
            <a:r>
              <a:rPr lang="ru-RU" sz="4000" dirty="0" smtClean="0"/>
              <a:t>2. Имя </a:t>
            </a:r>
            <a:br>
              <a:rPr lang="ru-RU" sz="4000" dirty="0" smtClean="0"/>
            </a:br>
            <a:r>
              <a:rPr lang="ru-RU" sz="4000" dirty="0" smtClean="0"/>
              <a:t>3.Образ пола, половую идентификацию</a:t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6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676875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Признаки кризиса трехлетнего возраста: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dirty="0" smtClean="0"/>
              <a:t>1. Непослушание   2. Настойчивость</a:t>
            </a:r>
            <a:br>
              <a:rPr lang="ru-RU" sz="3600" dirty="0" smtClean="0"/>
            </a:br>
            <a:r>
              <a:rPr lang="ru-RU" sz="3600" dirty="0" smtClean="0"/>
              <a:t>3. Строптивость    4.Деспотитзм</a:t>
            </a:r>
            <a:br>
              <a:rPr lang="ru-RU" sz="3600" dirty="0" smtClean="0"/>
            </a:br>
            <a:r>
              <a:rPr lang="ru-RU" sz="3600" dirty="0" smtClean="0"/>
              <a:t>5. Негативизм      6. Своеволие</a:t>
            </a:r>
            <a:br>
              <a:rPr lang="ru-RU" sz="3600" dirty="0" smtClean="0"/>
            </a:br>
            <a:r>
              <a:rPr lang="ru-RU" sz="3600" dirty="0" smtClean="0"/>
              <a:t>7. Обесценивание       8. Протест</a:t>
            </a:r>
            <a:br>
              <a:rPr lang="ru-RU" sz="3600" dirty="0" smtClean="0"/>
            </a:br>
            <a:r>
              <a:rPr lang="ru-RU" sz="3600" dirty="0" smtClean="0"/>
              <a:t>9. Упрямство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5827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97352"/>
          </a:xfrm>
        </p:spPr>
        <p:txBody>
          <a:bodyPr/>
          <a:lstStyle/>
          <a:p>
            <a:r>
              <a:rPr lang="ru-RU" sz="3200" dirty="0" smtClean="0"/>
              <a:t>Установите последовательность.</a:t>
            </a:r>
            <a:br>
              <a:rPr lang="ru-RU" sz="3200" dirty="0" smtClean="0"/>
            </a:br>
            <a:r>
              <a:rPr lang="ru-RU" sz="3600" b="1" dirty="0" smtClean="0"/>
              <a:t>Типы ведущей деятельности в процессе развити</a:t>
            </a:r>
            <a:r>
              <a:rPr lang="ru-RU" sz="3600" dirty="0" smtClean="0"/>
              <a:t>я:</a:t>
            </a:r>
            <a:br>
              <a:rPr lang="ru-RU" sz="3600" dirty="0" smtClean="0"/>
            </a:br>
            <a:r>
              <a:rPr lang="ru-RU" sz="4000" dirty="0" smtClean="0"/>
              <a:t>1. Интимно-личностное общение</a:t>
            </a:r>
            <a:br>
              <a:rPr lang="ru-RU" sz="4000" dirty="0" smtClean="0"/>
            </a:br>
            <a:r>
              <a:rPr lang="ru-RU" sz="4000" dirty="0" smtClean="0"/>
              <a:t>2. Эмоциональное общение</a:t>
            </a:r>
            <a:br>
              <a:rPr lang="ru-RU" sz="4000" dirty="0" smtClean="0"/>
            </a:br>
            <a:r>
              <a:rPr lang="ru-RU" sz="4000" dirty="0" smtClean="0"/>
              <a:t>3. Учебная деятельность</a:t>
            </a:r>
            <a:br>
              <a:rPr lang="ru-RU" sz="4000" dirty="0" smtClean="0"/>
            </a:br>
            <a:r>
              <a:rPr lang="ru-RU" sz="4000" dirty="0" smtClean="0"/>
              <a:t>4.Учебно-проф. деятельность</a:t>
            </a:r>
            <a:br>
              <a:rPr lang="ru-RU" sz="4000" dirty="0" smtClean="0"/>
            </a:br>
            <a:r>
              <a:rPr lang="ru-RU" sz="4000" dirty="0" smtClean="0"/>
              <a:t>5. Предметная манипуляция </a:t>
            </a:r>
            <a:br>
              <a:rPr lang="ru-RU" sz="4000" dirty="0" smtClean="0"/>
            </a:br>
            <a:r>
              <a:rPr lang="ru-RU" sz="4000" dirty="0" smtClean="0"/>
              <a:t>6.Игра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0814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772400" cy="273630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Цель занятия: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3600" dirty="0" smtClean="0"/>
              <a:t>формирование знаний студентов об особенностях психического развития ребенка от рождения до поступления в школу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2569840"/>
          </a:xfrm>
        </p:spPr>
        <p:txBody>
          <a:bodyPr>
            <a:normAutofit fontScale="55000" lnSpcReduction="20000"/>
          </a:bodyPr>
          <a:lstStyle/>
          <a:p>
            <a:r>
              <a:rPr lang="ru-RU" sz="4200" b="1" dirty="0" smtClean="0"/>
              <a:t>Задачи:</a:t>
            </a:r>
          </a:p>
          <a:p>
            <a:pPr algn="just"/>
            <a:r>
              <a:rPr lang="ru-RU" sz="4000" dirty="0" smtClean="0"/>
              <a:t>1. Раскрыть особенности психического развития ребенка от рождения до 1 года; 1 до 3 лет; 3-7 лет.</a:t>
            </a:r>
          </a:p>
          <a:p>
            <a:pPr algn="just"/>
            <a:r>
              <a:rPr lang="ru-RU" sz="4000" dirty="0" smtClean="0"/>
              <a:t>2. Рассмотреть вопросы социализации ребенка в изучаемые периоды</a:t>
            </a:r>
          </a:p>
          <a:p>
            <a:pPr algn="just"/>
            <a:r>
              <a:rPr lang="ru-RU" sz="4000" dirty="0" smtClean="0"/>
              <a:t>3. Изучить развитие познавательных процессов в изучаемый период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0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2708920"/>
            <a:ext cx="23042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СОЦИАЛЬНАЯ СИТУАЦИЯ РАЗВИТИЯ 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14464" y="2708920"/>
            <a:ext cx="201622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ВЕДУЩАЯ ДЕЯТЕЛЬНОСТЬ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2705607"/>
            <a:ext cx="18722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НОВООБРАЗОВАНИЕ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2683835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КРИЗИС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7940" y="404664"/>
            <a:ext cx="8208912" cy="144016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arabicPeriod"/>
            </a:pPr>
            <a:r>
              <a:rPr lang="ru-RU" sz="2800" dirty="0">
                <a:solidFill>
                  <a:prstClr val="white"/>
                </a:solidFill>
              </a:rPr>
              <a:t>Показатели возрастного развития </a:t>
            </a:r>
            <a:br>
              <a:rPr lang="ru-RU" sz="2800" dirty="0">
                <a:solidFill>
                  <a:prstClr val="white"/>
                </a:solidFill>
              </a:rPr>
            </a:br>
            <a:r>
              <a:rPr lang="ru-RU" sz="2800" dirty="0">
                <a:solidFill>
                  <a:prstClr val="white"/>
                </a:solidFill>
              </a:rPr>
              <a:t>(Л.С. Выготский, Д.Б. </a:t>
            </a:r>
            <a:r>
              <a:rPr lang="ru-RU" sz="2800" dirty="0" err="1">
                <a:solidFill>
                  <a:prstClr val="white"/>
                </a:solidFill>
              </a:rPr>
              <a:t>Эльконин</a:t>
            </a:r>
            <a:r>
              <a:rPr lang="ru-RU" sz="2800" dirty="0">
                <a:solidFill>
                  <a:prstClr val="white"/>
                </a:solidFill>
              </a:rPr>
              <a:t>, А.Н. Леонтьев)</a:t>
            </a: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043608" y="1844824"/>
            <a:ext cx="216024" cy="839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491880" y="184482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7" idx="0"/>
          </p:cNvCxnSpPr>
          <p:nvPr/>
        </p:nvCxnSpPr>
        <p:spPr>
          <a:xfrm>
            <a:off x="5796136" y="1844824"/>
            <a:ext cx="72008" cy="860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8" idx="0"/>
          </p:cNvCxnSpPr>
          <p:nvPr/>
        </p:nvCxnSpPr>
        <p:spPr>
          <a:xfrm>
            <a:off x="7380312" y="1844824"/>
            <a:ext cx="432048" cy="839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07504" y="4509120"/>
            <a:ext cx="230425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</a:rPr>
              <a:t>единственное и неповторимое, специфическое для данного возраста отношение между ребенком и средой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627784" y="4509120"/>
            <a:ext cx="201622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деятельность, </a:t>
            </a:r>
            <a:r>
              <a:rPr lang="ru-RU" dirty="0">
                <a:solidFill>
                  <a:prstClr val="white"/>
                </a:solidFill>
              </a:rPr>
              <a:t>с которой связано возникновение важнейших психических новообразований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932040" y="4509120"/>
            <a:ext cx="187220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white"/>
                </a:solidFill>
              </a:rPr>
              <a:t>качественные изменения в психике</a:t>
            </a:r>
            <a:r>
              <a:rPr lang="ru-RU" sz="1600" dirty="0" smtClean="0">
                <a:solidFill>
                  <a:prstClr val="white"/>
                </a:solidFill>
              </a:rPr>
              <a:t>,, </a:t>
            </a:r>
            <a:r>
              <a:rPr lang="ru-RU" sz="1600" dirty="0">
                <a:solidFill>
                  <a:prstClr val="white"/>
                </a:solidFill>
              </a:rPr>
              <a:t>которые впервые возникают в данном периоде и </a:t>
            </a:r>
            <a:r>
              <a:rPr lang="ru-RU" sz="1600" dirty="0" smtClean="0">
                <a:solidFill>
                  <a:prstClr val="white"/>
                </a:solidFill>
              </a:rPr>
              <a:t>определяют ход развития 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020272" y="4509120"/>
            <a:ext cx="1728192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white"/>
                </a:solidFill>
              </a:rPr>
              <a:t>Переломная точка на кривой  детского развития , отделяющая один возраст от другого</a:t>
            </a:r>
            <a:endParaRPr lang="ru-RU" sz="1600" dirty="0">
              <a:solidFill>
                <a:prstClr val="white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899592" y="371703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6" idx="2"/>
            <a:endCxn id="21" idx="0"/>
          </p:cNvCxnSpPr>
          <p:nvPr/>
        </p:nvCxnSpPr>
        <p:spPr>
          <a:xfrm>
            <a:off x="3622576" y="3717032"/>
            <a:ext cx="1332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22" idx="0"/>
          </p:cNvCxnSpPr>
          <p:nvPr/>
        </p:nvCxnSpPr>
        <p:spPr>
          <a:xfrm>
            <a:off x="5837076" y="3702832"/>
            <a:ext cx="31068" cy="806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8" idx="2"/>
            <a:endCxn id="23" idx="0"/>
          </p:cNvCxnSpPr>
          <p:nvPr/>
        </p:nvCxnSpPr>
        <p:spPr>
          <a:xfrm>
            <a:off x="7812360" y="3691947"/>
            <a:ext cx="72008" cy="817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17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124744"/>
            <a:ext cx="5904656" cy="216024"/>
          </a:xfrm>
        </p:spPr>
        <p:txBody>
          <a:bodyPr>
            <a:noAutofit/>
          </a:bodyPr>
          <a:lstStyle/>
          <a:p>
            <a:r>
              <a:rPr lang="ru-RU" sz="3200" dirty="0" smtClean="0"/>
              <a:t>КРИЗИС НОВОРОЖДЕННОСТИ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064896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800" dirty="0" smtClean="0"/>
              <a:t>Причины </a:t>
            </a:r>
            <a:r>
              <a:rPr lang="ru-RU" sz="2800" dirty="0"/>
              <a:t>этого кризиса следующие:</a:t>
            </a:r>
          </a:p>
          <a:p>
            <a:pPr marL="0" indent="0">
              <a:buNone/>
            </a:pPr>
            <a:r>
              <a:rPr lang="ru-RU" sz="2800" b="1" dirty="0"/>
              <a:t>1) физиологические</a:t>
            </a:r>
            <a:r>
              <a:rPr lang="ru-RU" sz="2800" dirty="0"/>
              <a:t>. Ребенок, рождаясь, физически отделяется от матери, что уже является травмой, а в дополнение к этому попадает в совершенно другие условия (холод, воздушная среда, яркая освещенность, необходимость смены питания);</a:t>
            </a:r>
          </a:p>
          <a:p>
            <a:pPr marL="0" indent="0">
              <a:buNone/>
            </a:pPr>
            <a:r>
              <a:rPr lang="ru-RU" sz="2800" b="1" dirty="0"/>
              <a:t>2) психологические</a:t>
            </a:r>
            <a:r>
              <a:rPr lang="ru-RU" sz="2800" dirty="0"/>
              <a:t>. Отделяясь от матери, ребенок перестает ощущать ее тепло, что ведет к появлению чувства незащищенности и тревоги.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86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2704"/>
            <a:ext cx="7272808" cy="112204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КРИЗИС НОВОРОЖДЕННОСТИ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7372672" cy="497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Основные симптомы: </a:t>
            </a:r>
          </a:p>
          <a:p>
            <a:r>
              <a:rPr lang="ru-RU" sz="4000" dirty="0" smtClean="0"/>
              <a:t>максимальная беспомощность </a:t>
            </a:r>
          </a:p>
          <a:p>
            <a:r>
              <a:rPr lang="ru-RU" sz="4000" dirty="0" smtClean="0"/>
              <a:t>зависимость от взрослого </a:t>
            </a:r>
            <a:endParaRPr lang="ru-RU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143374"/>
            <a:ext cx="3816424" cy="2544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339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239000" cy="6267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/>
              <a:t>Безусловные рефлексы,</a:t>
            </a:r>
            <a:r>
              <a:rPr lang="ru-RU" sz="3200" dirty="0" smtClean="0"/>
              <a:t> </a:t>
            </a:r>
            <a:r>
              <a:rPr lang="ru-RU" sz="3200" dirty="0"/>
              <a:t>которые помогают </a:t>
            </a:r>
            <a:r>
              <a:rPr lang="ru-RU" sz="3200" dirty="0" smtClean="0"/>
              <a:t>ребенку в </a:t>
            </a:r>
            <a:r>
              <a:rPr lang="ru-RU" sz="3200" dirty="0"/>
              <a:t>первые часы жизни.</a:t>
            </a:r>
          </a:p>
          <a:p>
            <a:pPr marL="0" indent="0">
              <a:buNone/>
            </a:pPr>
            <a:r>
              <a:rPr lang="ru-RU" sz="3200" dirty="0"/>
              <a:t> К ним относятся </a:t>
            </a:r>
            <a:endParaRPr lang="ru-RU" sz="3200" dirty="0" smtClean="0"/>
          </a:p>
          <a:p>
            <a:r>
              <a:rPr lang="ru-RU" sz="3200" b="1" dirty="0" smtClean="0"/>
              <a:t>сосательный</a:t>
            </a:r>
            <a:r>
              <a:rPr lang="ru-RU" sz="3200" b="1" dirty="0"/>
              <a:t>, </a:t>
            </a:r>
            <a:endParaRPr lang="ru-RU" sz="3200" b="1" dirty="0" smtClean="0"/>
          </a:p>
          <a:p>
            <a:r>
              <a:rPr lang="ru-RU" sz="3200" b="1" dirty="0" smtClean="0"/>
              <a:t>дыхательный</a:t>
            </a:r>
            <a:r>
              <a:rPr lang="ru-RU" sz="3200" b="1" dirty="0"/>
              <a:t>, </a:t>
            </a:r>
            <a:endParaRPr lang="ru-RU" sz="3200" b="1" dirty="0" smtClean="0"/>
          </a:p>
          <a:p>
            <a:r>
              <a:rPr lang="ru-RU" sz="3200" b="1" dirty="0" smtClean="0"/>
              <a:t>защитный,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ориентировочный, </a:t>
            </a:r>
            <a:endParaRPr lang="ru-RU" sz="3200" b="1" dirty="0" smtClean="0"/>
          </a:p>
          <a:p>
            <a:r>
              <a:rPr lang="ru-RU" sz="3200" b="1" dirty="0" smtClean="0"/>
              <a:t>хватательный </a:t>
            </a:r>
            <a:r>
              <a:rPr lang="ru-RU" sz="3200" b="1" dirty="0"/>
              <a:t>(«цеплятельный») 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sz="3200" dirty="0" smtClean="0"/>
              <a:t>Наличие таких рефлексов свидетельствует о зрелости ЦНС</a:t>
            </a: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2704"/>
            <a:ext cx="7272808" cy="112204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0811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7372672" cy="533099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+mj-lt"/>
              </a:rPr>
              <a:t>Важнейшее </a:t>
            </a:r>
            <a:r>
              <a:rPr lang="ru-RU" sz="3600" b="1" dirty="0" smtClean="0">
                <a:latin typeface="+mj-lt"/>
              </a:rPr>
              <a:t>НОВООБРАЗОВАНИЕ  </a:t>
            </a:r>
            <a:r>
              <a:rPr lang="ru-RU" sz="3600" dirty="0">
                <a:latin typeface="+mj-lt"/>
              </a:rPr>
              <a:t>периода </a:t>
            </a:r>
            <a:r>
              <a:rPr lang="ru-RU" sz="3600" dirty="0" smtClean="0">
                <a:latin typeface="+mj-lt"/>
              </a:rPr>
              <a:t>новорожденности:</a:t>
            </a:r>
          </a:p>
          <a:p>
            <a:r>
              <a:rPr lang="ru-RU" sz="3600" b="1" i="1" dirty="0" smtClean="0">
                <a:latin typeface="+mj-lt"/>
              </a:rPr>
              <a:t>социальная </a:t>
            </a:r>
            <a:r>
              <a:rPr lang="ru-RU" sz="3600" b="1" i="1" dirty="0">
                <a:latin typeface="+mj-lt"/>
              </a:rPr>
              <a:t>улыбка, </a:t>
            </a:r>
            <a:endParaRPr lang="ru-RU" sz="3600" b="1" i="1" dirty="0" smtClean="0">
              <a:latin typeface="+mj-lt"/>
            </a:endParaRPr>
          </a:p>
          <a:p>
            <a:r>
              <a:rPr lang="ru-RU" sz="3600" b="1" i="1" dirty="0" smtClean="0">
                <a:latin typeface="+mj-lt"/>
              </a:rPr>
              <a:t>улыбка на обращение матери</a:t>
            </a:r>
            <a:endParaRPr lang="ru-RU" sz="36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83465"/>
            <a:ext cx="4009628" cy="266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19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7128792" cy="1728192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МЛАДЕНЧЕСТВО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3212976"/>
            <a:ext cx="6255488" cy="208823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ХРОНОЛОГИЧЕСКИЕ РАМКИ  </a:t>
            </a:r>
          </a:p>
          <a:p>
            <a:pPr algn="ctr"/>
            <a:r>
              <a:rPr lang="ru-RU" sz="4000" b="1" dirty="0" smtClean="0"/>
              <a:t>2-12  МЕСЯЦЕВ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01395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358</Words>
  <Application>Microsoft Office PowerPoint</Application>
  <PresentationFormat>Экран (4:3)</PresentationFormat>
  <Paragraphs>69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Century Gothic</vt:lpstr>
      <vt:lpstr>Courier New</vt:lpstr>
      <vt:lpstr>Palatino Linotype</vt:lpstr>
      <vt:lpstr>Исполнительная</vt:lpstr>
      <vt:lpstr>Семинарское занятие   Тема: Психическое развитие ребенка до поступления в школу. </vt:lpstr>
      <vt:lpstr>Презентация PowerPoint</vt:lpstr>
      <vt:lpstr>Цель занятия:  формирование знаний студентов об особенностях психического развития ребенка от рождения до поступления в школу</vt:lpstr>
      <vt:lpstr>Презентация PowerPoint</vt:lpstr>
      <vt:lpstr>КРИЗИС НОВОРОЖДЕННОСТИ</vt:lpstr>
      <vt:lpstr>КРИЗИС НОВОРОЖДЕННОСТИ</vt:lpstr>
      <vt:lpstr>Презентация PowerPoint</vt:lpstr>
      <vt:lpstr>Общение </vt:lpstr>
      <vt:lpstr>МЛАДЕНЧЕСТВО</vt:lpstr>
      <vt:lpstr>основные новообразования младенческого возраста</vt:lpstr>
      <vt:lpstr>2. Психологическая характеристика раннего детства. (от 1 года до 3 лет)   </vt:lpstr>
      <vt:lpstr>  Социальная ситуация развития: Р- П- В. Характеризуется: - ориентацией на взрослого, как на эталон действия; - значимостью для ребенка оценки его поведения; - появление ситуативно- делового общения.   </vt:lpstr>
      <vt:lpstr>Ведущая деятельность: предметно-манипулятивная. Способствует развитию познавательных процессов: формируются способы восприятия, сенсомоторные предэталоны (форма, величина, цвет), зарождается наглядно-действенное мышление(обобщение, сравнение), речь </vt:lpstr>
      <vt:lpstr>Развитие речи. За 2-3 года ребенок осваивает родной язык, а в двуязычной среде и два. Пассивный вокабуляр опережает активный в 1,5 -2 раза. К 1 году словарь ребенка – около 10 слов. К 2 годам – употребляет до 300. К концу 3 года – 1500-2000 </vt:lpstr>
      <vt:lpstr>Кризис 3 лет. 1.Негативизм. 2. Упрямство 3.Строптивость 4.Своеволие, своенравие. 5. Протест-бунт 6. Симптом обесценивания. 7.Стремление к деспотизму ( симптом ревности)</vt:lpstr>
      <vt:lpstr>3.Дошкольный возраст (3- 6-7) три периода:  - младший дошкольный  (3-4 года) - средний дошкольный (4-5 лет) - старший дошкольный (5-6 лет)  </vt:lpstr>
      <vt:lpstr>Сюжетно-ролевая игра (структурные компоненты): - игровые условия - сюжет и содержание игры - роль - игровые действия  - правила </vt:lpstr>
      <vt:lpstr>Кризис 6-7 лет. Признаки: - потеря непосредственности - манерничанье - симптом «горькой конфеты» - кривляние  </vt:lpstr>
      <vt:lpstr>4. Готовность ребенка к обучению в школе. 1.Физическая готовность 2. Психологическая готовность: - мотивационная  - интеллектуальная  - эмоционально-волевая - социально-психологическая </vt:lpstr>
      <vt:lpstr>Укажите правильные ответы.</vt:lpstr>
      <vt:lpstr>2. Образ «Я» у дошкольника содержит: 1. Рефлексивное «Я» 2. Имя  3.Образ пола, половую идентификацию   </vt:lpstr>
      <vt:lpstr>   Признаки кризиса трехлетнего возраста:  1. Непослушание   2. Настойчивость 3. Строптивость    4.Деспотитзм 5. Негативизм      6. Своеволие 7. Обесценивание       8. Протест 9. Упрямство</vt:lpstr>
      <vt:lpstr>Установите последовательность. Типы ведущей деятельности в процессе развития: 1. Интимно-личностное общение 2. Эмоциональное общение 3. Учебная деятельность 4.Учебно-проф. деятельность 5. Предметная манипуляция  6.Игра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Психическое развитие ребенка до поступления в школу. Вопросы: 1. Психологическая характеристика младенчества 2.Психологическая характеристика раннего детства </dc:title>
  <dc:creator>Максим</dc:creator>
  <cp:lastModifiedBy>AngryWlad</cp:lastModifiedBy>
  <cp:revision>29</cp:revision>
  <dcterms:created xsi:type="dcterms:W3CDTF">2017-03-14T14:50:50Z</dcterms:created>
  <dcterms:modified xsi:type="dcterms:W3CDTF">2017-05-05T14:00:06Z</dcterms:modified>
</cp:coreProperties>
</file>