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notesMasterIdLst>
    <p:notesMasterId r:id="rId11"/>
  </p:notesMasterIdLst>
  <p:sldIdLst>
    <p:sldId id="256" r:id="rId2"/>
    <p:sldId id="257" r:id="rId3"/>
    <p:sldId id="258" r:id="rId4"/>
    <p:sldId id="288" r:id="rId5"/>
    <p:sldId id="260" r:id="rId6"/>
    <p:sldId id="259" r:id="rId7"/>
    <p:sldId id="262" r:id="rId8"/>
    <p:sldId id="265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A4FF01"/>
    <a:srgbClr val="0099FF"/>
    <a:srgbClr val="6BEE22"/>
    <a:srgbClr val="CBC035"/>
    <a:srgbClr val="2E9C1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17" autoAdjust="0"/>
    <p:restoredTop sz="94709" autoAdjust="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CC8AE-56A6-4CE6-BE19-6A7E4A0194CD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F8644-ED48-4A1A-BC59-578103F510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598E-3624-40B4-A0EB-7DB08C38F289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A6BC-0ECF-4251-A178-E44DBE1B76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598E-3624-40B4-A0EB-7DB08C38F289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A6BC-0ECF-4251-A178-E44DBE1B7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598E-3624-40B4-A0EB-7DB08C38F289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A6BC-0ECF-4251-A178-E44DBE1B7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598E-3624-40B4-A0EB-7DB08C38F289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A6BC-0ECF-4251-A178-E44DBE1B7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598E-3624-40B4-A0EB-7DB08C38F289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6E6A6BC-0ECF-4251-A178-E44DBE1B7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598E-3624-40B4-A0EB-7DB08C38F289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A6BC-0ECF-4251-A178-E44DBE1B7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598E-3624-40B4-A0EB-7DB08C38F289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A6BC-0ECF-4251-A178-E44DBE1B7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598E-3624-40B4-A0EB-7DB08C38F289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A6BC-0ECF-4251-A178-E44DBE1B7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598E-3624-40B4-A0EB-7DB08C38F289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A6BC-0ECF-4251-A178-E44DBE1B7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598E-3624-40B4-A0EB-7DB08C38F289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A6BC-0ECF-4251-A178-E44DBE1B7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3598E-3624-40B4-A0EB-7DB08C38F289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6A6BC-0ECF-4251-A178-E44DBE1B7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63598E-3624-40B4-A0EB-7DB08C38F289}" type="datetimeFigureOut">
              <a:rPr lang="ru-RU" smtClean="0"/>
              <a:pPr/>
              <a:t>28.04.2017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6E6A6BC-0ECF-4251-A178-E44DBE1B76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1916832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Мотивация </a:t>
            </a:r>
            <a:r>
              <a:rPr lang="ru-RU" sz="4000" b="1" dirty="0" smtClean="0"/>
              <a:t>занятий физической культурой и </a:t>
            </a:r>
            <a:r>
              <a:rPr lang="ru-RU" sz="4000" b="1" dirty="0" smtClean="0"/>
              <a:t>спортом</a:t>
            </a:r>
          </a:p>
          <a:p>
            <a:pPr algn="ctr"/>
            <a:r>
              <a:rPr lang="ru-RU" sz="4000" b="1" dirty="0" smtClean="0"/>
              <a:t>Часть 1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xmlns="" val="418708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70344"/>
            <a:ext cx="84969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1.Понятие </a:t>
            </a:r>
            <a: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сущности мотивации. Потребности как источник мотивации.</a:t>
            </a:r>
          </a:p>
          <a:p>
            <a: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2.Характеристика (Классификация и типология) мотивов занятий </a:t>
            </a:r>
            <a:r>
              <a:rPr lang="ru-RU" sz="28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ФКиС</a:t>
            </a:r>
            <a: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.</a:t>
            </a:r>
          </a:p>
          <a:p>
            <a: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3.Соотношение внутренней и внешней мотивации в спорте.</a:t>
            </a:r>
          </a:p>
          <a:p>
            <a: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4.Сила мотива и эффективность деятельности.</a:t>
            </a:r>
          </a:p>
          <a:p>
            <a: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5.Мотивация занятий на разных этапах спортивной карьеры.</a:t>
            </a:r>
          </a:p>
          <a:p>
            <a: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6.Причины отказа от занятий </a:t>
            </a:r>
            <a:r>
              <a:rPr lang="ru-RU" sz="28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ФКиС</a:t>
            </a:r>
            <a: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и способы повышения «верности» физической активности.</a:t>
            </a:r>
          </a:p>
          <a:p>
            <a:r>
              <a:rPr lang="ru-RU" sz="28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7.Половые различия в спортивной мотивации.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364575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8750" y="188640"/>
            <a:ext cx="8568952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rgbClr val="FFFF00"/>
                </a:solidFill>
              </a:rPr>
              <a:t>1.Понятие сущности мотивации. </a:t>
            </a:r>
          </a:p>
          <a:p>
            <a:r>
              <a:rPr lang="ru-RU" sz="2600" b="1" dirty="0" smtClean="0">
                <a:solidFill>
                  <a:srgbClr val="FFFF00"/>
                </a:solidFill>
              </a:rPr>
              <a:t>Потребности как источник мотивации.</a:t>
            </a:r>
          </a:p>
          <a:p>
            <a:endParaRPr lang="en-US" sz="2600" b="1" dirty="0" smtClean="0">
              <a:solidFill>
                <a:srgbClr val="FFFF00"/>
              </a:solidFill>
            </a:endParaRPr>
          </a:p>
          <a:p>
            <a:r>
              <a:rPr lang="ru-RU" sz="2400" b="1" u="sng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Мотив</a:t>
            </a: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(от лат.</a:t>
            </a:r>
            <a:r>
              <a:rPr 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2400" b="1" dirty="0" err="1">
                <a:solidFill>
                  <a:schemeClr val="accent3">
                    <a:lumMod val="40000"/>
                    <a:lumOff val="60000"/>
                  </a:schemeClr>
                </a:solidFill>
              </a:rPr>
              <a:t>m</a:t>
            </a:r>
            <a:r>
              <a:rPr lang="en-US" sz="2400" b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otevo</a:t>
            </a:r>
            <a:r>
              <a:rPr lang="en-US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– двигаю) – </a:t>
            </a:r>
            <a:r>
              <a:rPr lang="ru-RU" sz="2400" b="1" u="sng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побуждение</a:t>
            </a: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, </a:t>
            </a:r>
            <a:r>
              <a:rPr lang="ru-RU" sz="2400" b="1" u="sng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влечение</a:t>
            </a: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, </a:t>
            </a:r>
            <a:r>
              <a:rPr lang="ru-RU" sz="2400" b="1" u="sng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энергия</a:t>
            </a: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, </a:t>
            </a:r>
            <a:r>
              <a:rPr lang="ru-RU" sz="2400" b="1" u="sng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потребность</a:t>
            </a: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или </a:t>
            </a:r>
            <a:r>
              <a:rPr lang="ru-RU" sz="2400" b="1" u="sng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желание</a:t>
            </a: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, которое стимулирует определённые модели поведения и направляет нас на достижение цели.</a:t>
            </a:r>
          </a:p>
          <a:p>
            <a:r>
              <a:rPr lang="ru-RU" sz="2400" b="1" u="sng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Мотивация</a:t>
            </a: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как сумма всех мотивов , которые стимулируют и направляют наше поведение. </a:t>
            </a:r>
          </a:p>
          <a:p>
            <a:endParaRPr lang="ru-RU" sz="2400" b="1" u="sng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ru-RU" sz="2400" b="1" u="sng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Мотивация</a:t>
            </a: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– это направление и интенсивность усилия.</a:t>
            </a:r>
          </a:p>
          <a:p>
            <a:r>
              <a:rPr lang="ru-RU" sz="2400" b="1" u="sng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Направление </a:t>
            </a: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усилия – поиск и стремление к определённым ситуациям.</a:t>
            </a:r>
          </a:p>
          <a:p>
            <a:r>
              <a:rPr lang="ru-RU" sz="2400" b="1" u="sng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Интенсивность</a:t>
            </a:r>
            <a:r>
              <a:rPr lang="ru-RU" sz="2400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усилия – степень усилий прилагаемых человеком в определённых ситуациях.</a:t>
            </a:r>
            <a:endParaRPr lang="ru-RU" sz="2400" b="1" u="sng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2948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000108"/>
            <a:ext cx="85010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	4 подхода в психологии,  объясняющие мотивацию</a:t>
            </a:r>
          </a:p>
          <a:p>
            <a:endParaRPr lang="ru-RU" sz="2400" b="1" dirty="0" smtClean="0">
              <a:solidFill>
                <a:srgbClr val="FFFF00"/>
              </a:solidFill>
            </a:endParaRPr>
          </a:p>
          <a:p>
            <a:pPr marL="342900" indent="-342900">
              <a:buAutoNum type="arabicPeriod"/>
            </a:pPr>
            <a:r>
              <a:rPr lang="ru-RU" sz="2400" b="1" dirty="0" err="1" smtClean="0"/>
              <a:t>Психодинамический</a:t>
            </a:r>
            <a:r>
              <a:rPr lang="ru-RU" sz="2400" b="1" dirty="0" smtClean="0"/>
              <a:t> (З. Фрейд и др.)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Поведенческий (</a:t>
            </a:r>
            <a:r>
              <a:rPr lang="en-US" sz="2400" b="1" dirty="0" smtClean="0"/>
              <a:t>S - R</a:t>
            </a:r>
            <a:r>
              <a:rPr lang="ru-RU" sz="2400" b="1" dirty="0" smtClean="0"/>
              <a:t>)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Когнитивный (принятие решения)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Гуманистический (потребность самореализации)</a:t>
            </a:r>
          </a:p>
          <a:p>
            <a:pPr marL="342900" indent="-342900">
              <a:buAutoNum type="arabicPeriod"/>
            </a:pPr>
            <a:endParaRPr lang="ru-RU" sz="2400" b="1" dirty="0" smtClean="0"/>
          </a:p>
          <a:p>
            <a:pPr marL="342900" indent="-342900"/>
            <a:r>
              <a:rPr lang="ru-RU" sz="2400" b="1" dirty="0" smtClean="0"/>
              <a:t>	Также, по мнению психологов, существует от 600 до 900 школ, направлений, больших и малых теорий личности, объясняющих причины её поведения.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218" y="188640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Основные потребности, лежащие в основе мотивации человека (по Д. </a:t>
            </a:r>
            <a:r>
              <a:rPr lang="ru-RU" sz="2400" b="1" dirty="0" err="1" smtClean="0">
                <a:solidFill>
                  <a:srgbClr val="FFFF00"/>
                </a:solidFill>
              </a:rPr>
              <a:t>Майерсу</a:t>
            </a:r>
            <a:r>
              <a:rPr lang="ru-RU" sz="2400" b="1" dirty="0" smtClean="0">
                <a:solidFill>
                  <a:srgbClr val="FFFF00"/>
                </a:solidFill>
              </a:rPr>
              <a:t> и Ж. </a:t>
            </a:r>
            <a:r>
              <a:rPr lang="ru-RU" sz="2400" b="1" dirty="0" err="1" smtClean="0">
                <a:solidFill>
                  <a:srgbClr val="FFFF00"/>
                </a:solidFill>
              </a:rPr>
              <a:t>Годфруа</a:t>
            </a:r>
            <a:r>
              <a:rPr lang="ru-RU" sz="2400" b="1" dirty="0" smtClean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1196752"/>
            <a:ext cx="87849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/>
          </a:p>
          <a:p>
            <a:r>
              <a:rPr lang="ru-RU" sz="3200" b="1" i="1" dirty="0" smtClean="0"/>
              <a:t>-</a:t>
            </a:r>
            <a:r>
              <a:rPr lang="ru-RU" sz="2400" b="1" dirty="0" smtClean="0"/>
              <a:t>    Голод (жажда еды)</a:t>
            </a:r>
          </a:p>
          <a:p>
            <a:endParaRPr lang="ru-RU" sz="2400" b="1" dirty="0" smtClean="0"/>
          </a:p>
          <a:p>
            <a:r>
              <a:rPr lang="ru-RU" sz="3200" b="1" i="1" dirty="0" smtClean="0"/>
              <a:t>-</a:t>
            </a:r>
            <a:r>
              <a:rPr lang="ru-RU" sz="2400" b="1" dirty="0" smtClean="0"/>
              <a:t>    Жажда (потребность в питье)</a:t>
            </a:r>
          </a:p>
          <a:p>
            <a:endParaRPr lang="ru-RU" sz="2400" b="1" dirty="0" smtClean="0"/>
          </a:p>
          <a:p>
            <a:r>
              <a:rPr lang="ru-RU" sz="3200" b="1" i="1" dirty="0" smtClean="0"/>
              <a:t>-</a:t>
            </a:r>
            <a:r>
              <a:rPr lang="ru-RU" sz="2400" b="1" dirty="0" smtClean="0"/>
              <a:t>    Секс (жажда близости)</a:t>
            </a:r>
          </a:p>
          <a:p>
            <a:endParaRPr lang="ru-RU" sz="2400" b="1" dirty="0" smtClean="0"/>
          </a:p>
          <a:p>
            <a:r>
              <a:rPr lang="ru-RU" sz="3200" b="1" i="1" dirty="0" smtClean="0"/>
              <a:t>-</a:t>
            </a:r>
            <a:r>
              <a:rPr lang="ru-RU" sz="2400" b="1" dirty="0" smtClean="0"/>
              <a:t>    Стремление к самоутверждению</a:t>
            </a:r>
          </a:p>
          <a:p>
            <a:endParaRPr lang="ru-RU" sz="2400" b="1" dirty="0" smtClean="0"/>
          </a:p>
          <a:p>
            <a:r>
              <a:rPr lang="ru-RU" sz="3200" b="1" i="1" dirty="0" smtClean="0"/>
              <a:t>-</a:t>
            </a:r>
            <a:r>
              <a:rPr lang="ru-RU" sz="2400" b="1" dirty="0" smtClean="0"/>
              <a:t>    Стремление избежать боль или устранить её</a:t>
            </a:r>
          </a:p>
        </p:txBody>
      </p:sp>
    </p:spTree>
    <p:extLst>
      <p:ext uri="{BB962C8B-B14F-4D97-AF65-F5344CB8AC3E}">
        <p14:creationId xmlns:p14="http://schemas.microsoft.com/office/powerpoint/2010/main" xmlns="" val="146777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7524" y="54171"/>
            <a:ext cx="84969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Потребности как источник мотивации.</a:t>
            </a:r>
          </a:p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4283968" y="170080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3592313" y="1464226"/>
            <a:ext cx="2304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B0F0"/>
                </a:solidFill>
              </a:rPr>
              <a:t>Самореализация</a:t>
            </a:r>
            <a:endParaRPr lang="ru-RU" sz="2000" b="1" dirty="0">
              <a:solidFill>
                <a:srgbClr val="00B0F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70898" y="2064391"/>
            <a:ext cx="31683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92D050"/>
                </a:solidFill>
              </a:rPr>
              <a:t>Когнитивные</a:t>
            </a:r>
          </a:p>
          <a:p>
            <a:pPr algn="ctr"/>
            <a:r>
              <a:rPr lang="ru-RU" sz="2000" b="1" dirty="0" smtClean="0">
                <a:solidFill>
                  <a:srgbClr val="92D050"/>
                </a:solidFill>
              </a:rPr>
              <a:t>и эстетические</a:t>
            </a:r>
          </a:p>
          <a:p>
            <a:pPr algn="ctr"/>
            <a:r>
              <a:rPr lang="ru-RU" sz="2000" b="1" dirty="0" smtClean="0">
                <a:solidFill>
                  <a:srgbClr val="92D050"/>
                </a:solidFill>
              </a:rPr>
              <a:t>(гармония , порядок,</a:t>
            </a:r>
          </a:p>
          <a:p>
            <a:pPr algn="ctr"/>
            <a:r>
              <a:rPr lang="ru-RU" sz="2000" b="1" dirty="0" smtClean="0">
                <a:solidFill>
                  <a:srgbClr val="92D050"/>
                </a:solidFill>
              </a:rPr>
              <a:t>красота) </a:t>
            </a:r>
            <a:endParaRPr lang="ru-RU" sz="2000" b="1" dirty="0">
              <a:solidFill>
                <a:srgbClr val="92D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00704" y="3296849"/>
            <a:ext cx="47048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Потребность в уважении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(одобрения, благодарности, </a:t>
            </a:r>
          </a:p>
          <a:p>
            <a:pPr algn="ctr"/>
            <a:r>
              <a:rPr lang="ru-RU" sz="2000" b="1" dirty="0" smtClean="0">
                <a:solidFill>
                  <a:srgbClr val="FFFF00"/>
                </a:solidFill>
              </a:rPr>
              <a:t>компетентности, признания)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88800" y="4287908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Потребность в привязанностях , любви,</a:t>
            </a:r>
          </a:p>
          <a:p>
            <a:pPr algn="ctr"/>
            <a:r>
              <a:rPr lang="ru-RU" sz="2000" b="1" dirty="0"/>
              <a:t>п</a:t>
            </a:r>
            <a:r>
              <a:rPr lang="ru-RU" sz="2000" b="1" dirty="0" smtClean="0"/>
              <a:t>ринятии, причастности к группе</a:t>
            </a:r>
            <a:endParaRPr lang="ru-RU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859133" y="4995794"/>
            <a:ext cx="59046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/>
                </a:solidFill>
              </a:rPr>
              <a:t>Потребность в безопасности</a:t>
            </a:r>
          </a:p>
          <a:p>
            <a:pPr algn="ctr"/>
            <a:r>
              <a:rPr lang="ru-RU" sz="2000" b="1" dirty="0" smtClean="0">
                <a:solidFill>
                  <a:schemeClr val="accent3"/>
                </a:solidFill>
              </a:rPr>
              <a:t>(зарплата, работа и др.)</a:t>
            </a:r>
            <a:endParaRPr lang="ru-RU" sz="2000" b="1" dirty="0">
              <a:solidFill>
                <a:schemeClr val="accent3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64764" y="5643873"/>
            <a:ext cx="55806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Физиологические потребности</a:t>
            </a:r>
          </a:p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(еда , питьё, секс, жильё)</a:t>
            </a:r>
          </a:p>
          <a:p>
            <a:pPr algn="ctr"/>
            <a:endParaRPr lang="ru-RU" sz="2400" b="1" dirty="0">
              <a:solidFill>
                <a:schemeClr val="bg1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>
            <a:off x="683568" y="999312"/>
            <a:ext cx="2952328" cy="5670048"/>
          </a:xfrm>
          <a:prstGeom prst="line">
            <a:avLst/>
          </a:prstGeom>
          <a:ln w="2540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Прямая соединительная линия 1023"/>
          <p:cNvCxnSpPr/>
          <p:nvPr/>
        </p:nvCxnSpPr>
        <p:spPr>
          <a:xfrm flipV="1">
            <a:off x="683568" y="6597352"/>
            <a:ext cx="7848872" cy="72008"/>
          </a:xfrm>
          <a:prstGeom prst="line">
            <a:avLst/>
          </a:prstGeom>
          <a:ln w="31750" cmpd="sng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Прямая соединительная линия 1027"/>
          <p:cNvCxnSpPr/>
          <p:nvPr/>
        </p:nvCxnSpPr>
        <p:spPr>
          <a:xfrm flipH="1" flipV="1">
            <a:off x="5724128" y="999312"/>
            <a:ext cx="2808312" cy="559804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Прямая соединительная линия 1029"/>
          <p:cNvCxnSpPr/>
          <p:nvPr/>
        </p:nvCxnSpPr>
        <p:spPr>
          <a:xfrm flipV="1">
            <a:off x="3070898" y="2064391"/>
            <a:ext cx="3168352" cy="5749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Прямая соединительная линия 1031"/>
          <p:cNvCxnSpPr/>
          <p:nvPr/>
        </p:nvCxnSpPr>
        <p:spPr>
          <a:xfrm flipV="1">
            <a:off x="2400704" y="3342339"/>
            <a:ext cx="4475552" cy="45492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Прямая соединительная линия 1034"/>
          <p:cNvCxnSpPr/>
          <p:nvPr/>
        </p:nvCxnSpPr>
        <p:spPr>
          <a:xfrm>
            <a:off x="1933304" y="4319516"/>
            <a:ext cx="544354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8" name="Прямая соединительная линия 1037"/>
          <p:cNvCxnSpPr/>
          <p:nvPr/>
        </p:nvCxnSpPr>
        <p:spPr>
          <a:xfrm>
            <a:off x="1619672" y="4995794"/>
            <a:ext cx="6144117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0" name="Прямая соединительная линия 1039"/>
          <p:cNvCxnSpPr/>
          <p:nvPr/>
        </p:nvCxnSpPr>
        <p:spPr>
          <a:xfrm>
            <a:off x="1187624" y="5703680"/>
            <a:ext cx="684076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1" name="TextBox 1040"/>
          <p:cNvSpPr txBox="1"/>
          <p:nvPr/>
        </p:nvSpPr>
        <p:spPr>
          <a:xfrm>
            <a:off x="-399747" y="423503"/>
            <a:ext cx="5220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Иерархическая пирамида</a:t>
            </a:r>
          </a:p>
          <a:p>
            <a:pPr algn="ctr"/>
            <a:r>
              <a:rPr lang="ru-RU" sz="2400" b="1" dirty="0" smtClean="0"/>
              <a:t>потребностей</a:t>
            </a:r>
            <a:endParaRPr lang="ru-RU" sz="2400" b="1" dirty="0"/>
          </a:p>
        </p:txBody>
      </p:sp>
      <p:sp>
        <p:nvSpPr>
          <p:cNvPr id="1042" name="TextBox 1041"/>
          <p:cNvSpPr txBox="1"/>
          <p:nvPr/>
        </p:nvSpPr>
        <p:spPr>
          <a:xfrm>
            <a:off x="2400704" y="1258636"/>
            <a:ext cx="8606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10%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043" name="TextBox 1042"/>
          <p:cNvSpPr txBox="1"/>
          <p:nvPr/>
        </p:nvSpPr>
        <p:spPr>
          <a:xfrm>
            <a:off x="1045771" y="3567499"/>
            <a:ext cx="887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40%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044" name="TextBox 1043"/>
          <p:cNvSpPr txBox="1"/>
          <p:nvPr/>
        </p:nvSpPr>
        <p:spPr>
          <a:xfrm>
            <a:off x="683568" y="4411018"/>
            <a:ext cx="1031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50%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045" name="TextBox 1044"/>
          <p:cNvSpPr txBox="1"/>
          <p:nvPr/>
        </p:nvSpPr>
        <p:spPr>
          <a:xfrm>
            <a:off x="395536" y="5118904"/>
            <a:ext cx="8038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70%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1046" name="TextBox 1045"/>
          <p:cNvSpPr txBox="1"/>
          <p:nvPr/>
        </p:nvSpPr>
        <p:spPr>
          <a:xfrm>
            <a:off x="-20887" y="6013204"/>
            <a:ext cx="7974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85%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828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rgbClr val="000082"/>
            </a:gs>
            <a:gs pos="29000">
              <a:srgbClr val="66008F"/>
            </a:gs>
            <a:gs pos="0">
              <a:srgbClr val="BA0066"/>
            </a:gs>
            <a:gs pos="100000">
              <a:srgbClr val="FF0000"/>
            </a:gs>
            <a:gs pos="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928802"/>
            <a:ext cx="8496944" cy="1953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FFFF00"/>
                </a:solidFill>
              </a:rPr>
              <a:t>Есть только две вещи которые люди хотят </a:t>
            </a:r>
            <a:r>
              <a:rPr lang="ru-RU" sz="2800" b="1" dirty="0" err="1" smtClean="0">
                <a:solidFill>
                  <a:srgbClr val="FFFF00"/>
                </a:solidFill>
              </a:rPr>
              <a:t>больще</a:t>
            </a:r>
            <a:r>
              <a:rPr lang="ru-RU" sz="2800" b="1" dirty="0" smtClean="0">
                <a:solidFill>
                  <a:srgbClr val="FFFF00"/>
                </a:solidFill>
              </a:rPr>
              <a:t> чем секса и денег – это </a:t>
            </a:r>
            <a:r>
              <a:rPr lang="ru-RU" sz="2800" b="1" u="sng" dirty="0" smtClean="0">
                <a:solidFill>
                  <a:srgbClr val="FFFF00"/>
                </a:solidFill>
              </a:rPr>
              <a:t>одобрение</a:t>
            </a:r>
            <a:r>
              <a:rPr lang="ru-RU" sz="2800" b="1" dirty="0" smtClean="0">
                <a:solidFill>
                  <a:srgbClr val="FFFF00"/>
                </a:solidFill>
              </a:rPr>
              <a:t> и </a:t>
            </a:r>
            <a:r>
              <a:rPr lang="ru-RU" sz="2800" b="1" u="sng" dirty="0" smtClean="0">
                <a:solidFill>
                  <a:srgbClr val="FFFF00"/>
                </a:solidFill>
              </a:rPr>
              <a:t>похвала</a:t>
            </a:r>
            <a:r>
              <a:rPr lang="ru-RU" sz="2800" b="1" dirty="0" smtClean="0">
                <a:solidFill>
                  <a:srgbClr val="FFFF00"/>
                </a:solidFill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ru-RU" sz="2800" b="1" dirty="0" smtClean="0">
                <a:solidFill>
                  <a:srgbClr val="FFFF00"/>
                </a:solidFill>
              </a:rPr>
              <a:t>(Мэри </a:t>
            </a:r>
            <a:r>
              <a:rPr lang="ru-RU" sz="2800" b="1" dirty="0" err="1" smtClean="0">
                <a:solidFill>
                  <a:srgbClr val="FFFF00"/>
                </a:solidFill>
              </a:rPr>
              <a:t>Кэй</a:t>
            </a:r>
            <a:r>
              <a:rPr lang="ru-RU" sz="2800" b="1" dirty="0" smtClean="0">
                <a:solidFill>
                  <a:srgbClr val="FFFF00"/>
                </a:solidFill>
              </a:rPr>
              <a:t> </a:t>
            </a:r>
            <a:r>
              <a:rPr lang="ru-RU" sz="2800" b="1" dirty="0" err="1" smtClean="0">
                <a:solidFill>
                  <a:srgbClr val="FFFF00"/>
                </a:solidFill>
              </a:rPr>
              <a:t>Эш</a:t>
            </a:r>
            <a:r>
              <a:rPr lang="ru-RU" sz="2800" b="1" dirty="0" smtClean="0">
                <a:solidFill>
                  <a:srgbClr val="FFFF00"/>
                </a:solidFill>
              </a:rPr>
              <a:t> «</a:t>
            </a:r>
            <a:r>
              <a:rPr lang="ru-RU" sz="2800" b="1" dirty="0" err="1" smtClean="0">
                <a:solidFill>
                  <a:srgbClr val="FFFF00"/>
                </a:solidFill>
              </a:rPr>
              <a:t>Косметикс</a:t>
            </a:r>
            <a:r>
              <a:rPr lang="ru-RU" sz="2800" b="1" dirty="0" smtClean="0">
                <a:solidFill>
                  <a:srgbClr val="FFFF00"/>
                </a:solidFill>
              </a:rPr>
              <a:t>»)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85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640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FFFF00"/>
                </a:solidFill>
              </a:rPr>
              <a:t>Виды мотивов</a:t>
            </a:r>
            <a:endParaRPr lang="ru-RU" sz="3200" b="1" u="sng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124744"/>
            <a:ext cx="86409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/>
              <a:t>Мотив самоутверждения (престиж, статус в обществе)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Мотив идентификации с другим человеком (актуально для подростков, повышение энергетического потенциала за счёт символического «заимствования энергии у кумира»)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Мотив власти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Процессуально-содержательные мотивы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Мотивы </a:t>
            </a:r>
            <a:r>
              <a:rPr lang="ru-RU" sz="2400" b="1" dirty="0" err="1" smtClean="0"/>
              <a:t>просоциальные</a:t>
            </a:r>
            <a:r>
              <a:rPr lang="ru-RU" sz="2400" b="1" dirty="0" smtClean="0"/>
              <a:t> и асоциальные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Мотивы </a:t>
            </a:r>
            <a:r>
              <a:rPr lang="ru-RU" sz="2400" b="1" dirty="0" err="1" smtClean="0"/>
              <a:t>аффилиации</a:t>
            </a:r>
            <a:r>
              <a:rPr lang="ru-RU" sz="2400" b="1" dirty="0" smtClean="0"/>
              <a:t> (присоединения) - </a:t>
            </a:r>
            <a:r>
              <a:rPr lang="ru-RU" sz="2400" b="1" dirty="0" err="1" smtClean="0"/>
              <a:t>самоценность</a:t>
            </a:r>
            <a:r>
              <a:rPr lang="ru-RU" sz="2400" b="1" dirty="0" smtClean="0"/>
              <a:t> общения </a:t>
            </a:r>
          </a:p>
          <a:p>
            <a:pPr marL="342900" indent="-342900"/>
            <a:r>
              <a:rPr lang="ru-RU" sz="2400" b="1" dirty="0" smtClean="0"/>
              <a:t>	и множество других мотивов.</a:t>
            </a:r>
          </a:p>
        </p:txBody>
      </p:sp>
    </p:spTree>
    <p:extLst>
      <p:ext uri="{BB962C8B-B14F-4D97-AF65-F5344CB8AC3E}">
        <p14:creationId xmlns:p14="http://schemas.microsoft.com/office/powerpoint/2010/main" xmlns="" val="379436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3529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Комплекс потребностей </a:t>
            </a:r>
          </a:p>
          <a:p>
            <a:pPr algn="ctr"/>
            <a:r>
              <a:rPr lang="ru-RU" sz="2800" b="1" dirty="0">
                <a:solidFill>
                  <a:srgbClr val="FFFF00"/>
                </a:solidFill>
              </a:rPr>
              <a:t>с</a:t>
            </a:r>
            <a:r>
              <a:rPr lang="ru-RU" sz="2800" b="1" dirty="0" smtClean="0">
                <a:solidFill>
                  <a:srgbClr val="FFFF00"/>
                </a:solidFill>
              </a:rPr>
              <a:t>портивной деятельности</a:t>
            </a:r>
          </a:p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(по Г.Д. Горбунову)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916832"/>
            <a:ext cx="89289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Потребность в деятельности , активности , потребность в движении , потребность в реализации рефлексов цели и свободы  , потребность в соперничестве , соревновании, самоутверждении , быть в группе , общаться , потребность в новых впечатлениях и др.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xmlns="" val="255878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2889</TotalTime>
  <Words>396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SPecialiST RePack, SanBuild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</dc:creator>
  <cp:lastModifiedBy>Admin</cp:lastModifiedBy>
  <cp:revision>81</cp:revision>
  <dcterms:created xsi:type="dcterms:W3CDTF">2015-02-23T19:24:56Z</dcterms:created>
  <dcterms:modified xsi:type="dcterms:W3CDTF">2017-04-28T17:59:45Z</dcterms:modified>
</cp:coreProperties>
</file>