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8" r:id="rId6"/>
    <p:sldId id="267" r:id="rId7"/>
    <p:sldId id="260" r:id="rId8"/>
    <p:sldId id="261" r:id="rId9"/>
    <p:sldId id="262" r:id="rId10"/>
    <p:sldId id="263" r:id="rId11"/>
    <p:sldId id="264" r:id="rId12"/>
    <p:sldId id="265" r:id="rId13"/>
    <p:sldId id="269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963EF95-4489-44CD-9499-07510362370C}" type="datetimeFigureOut">
              <a:rPr lang="ru-RU" smtClean="0"/>
              <a:pPr/>
              <a:t>01.04.2017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795AFEC-6847-441F-A0B5-D338749361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3EF95-4489-44CD-9499-07510362370C}" type="datetimeFigureOut">
              <a:rPr lang="ru-RU" smtClean="0"/>
              <a:pPr/>
              <a:t>01.04.2017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5AFEC-6847-441F-A0B5-D338749361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963EF95-4489-44CD-9499-07510362370C}" type="datetimeFigureOut">
              <a:rPr lang="ru-RU" smtClean="0"/>
              <a:pPr/>
              <a:t>01.04.2017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95AFEC-6847-441F-A0B5-D338749361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3EF95-4489-44CD-9499-07510362370C}" type="datetimeFigureOut">
              <a:rPr lang="ru-RU" smtClean="0"/>
              <a:pPr/>
              <a:t>01.04.2017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5AFEC-6847-441F-A0B5-D338749361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63EF95-4489-44CD-9499-07510362370C}" type="datetimeFigureOut">
              <a:rPr lang="ru-RU" smtClean="0"/>
              <a:pPr/>
              <a:t>01.04.2017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795AFEC-6847-441F-A0B5-D338749361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3EF95-4489-44CD-9499-07510362370C}" type="datetimeFigureOut">
              <a:rPr lang="ru-RU" smtClean="0"/>
              <a:pPr/>
              <a:t>01.04.2017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5AFEC-6847-441F-A0B5-D338749361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3EF95-4489-44CD-9499-07510362370C}" type="datetimeFigureOut">
              <a:rPr lang="ru-RU" smtClean="0"/>
              <a:pPr/>
              <a:t>01.04.2017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5AFEC-6847-441F-A0B5-D338749361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3EF95-4489-44CD-9499-07510362370C}" type="datetimeFigureOut">
              <a:rPr lang="ru-RU" smtClean="0"/>
              <a:pPr/>
              <a:t>01.04.2017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5AFEC-6847-441F-A0B5-D338749361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63EF95-4489-44CD-9499-07510362370C}" type="datetimeFigureOut">
              <a:rPr lang="ru-RU" smtClean="0"/>
              <a:pPr/>
              <a:t>01.04.2017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5AFEC-6847-441F-A0B5-D338749361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3EF95-4489-44CD-9499-07510362370C}" type="datetimeFigureOut">
              <a:rPr lang="ru-RU" smtClean="0"/>
              <a:pPr/>
              <a:t>01.04.2017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5AFEC-6847-441F-A0B5-D338749361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3EF95-4489-44CD-9499-07510362370C}" type="datetimeFigureOut">
              <a:rPr lang="ru-RU" smtClean="0"/>
              <a:pPr/>
              <a:t>01.04.2017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5AFEC-6847-441F-A0B5-D338749361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963EF95-4489-44CD-9499-07510362370C}" type="datetimeFigureOut">
              <a:rPr lang="ru-RU" smtClean="0"/>
              <a:pPr/>
              <a:t>01.04.2017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795AFEC-6847-441F-A0B5-D338749361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Психическое развитие </a:t>
            </a:r>
            <a:br>
              <a:rPr lang="ru-RU" dirty="0" smtClean="0"/>
            </a:br>
            <a:r>
              <a:rPr lang="ru-RU" dirty="0" smtClean="0"/>
              <a:t>в ранней юности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мышления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Молодые люди умеют выделять причинно-следственные связи в учебном материале</a:t>
            </a:r>
          </a:p>
          <a:p>
            <a:r>
              <a:rPr lang="ru-RU" dirty="0" smtClean="0"/>
              <a:t>Владеют умениями классифицировать общие и частные понятия</a:t>
            </a:r>
          </a:p>
          <a:p>
            <a:r>
              <a:rPr lang="ru-RU" dirty="0" smtClean="0"/>
              <a:t>Мышление развивается на уровне формальных операций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воображения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Воображение регулируется самоконтролем</a:t>
            </a:r>
          </a:p>
          <a:p>
            <a:r>
              <a:rPr lang="ru-RU" dirty="0" smtClean="0"/>
              <a:t>Фантазии критически осмысливаются молодыми людьми</a:t>
            </a:r>
          </a:p>
          <a:p>
            <a:r>
              <a:rPr lang="ru-RU" dirty="0" smtClean="0"/>
              <a:t>Мечты о будущем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Речь развивается за счет увеличения словарного запаса</a:t>
            </a:r>
          </a:p>
          <a:p>
            <a:r>
              <a:rPr lang="ru-RU" dirty="0" smtClean="0"/>
              <a:t>Речь становится более гибкой по интонации</a:t>
            </a:r>
          </a:p>
          <a:p>
            <a:r>
              <a:rPr lang="ru-RU" dirty="0" smtClean="0"/>
              <a:t>Иногда письменная речь развита лучше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Расширяется </a:t>
            </a:r>
            <a:r>
              <a:rPr lang="ru-RU" dirty="0" smtClean="0"/>
              <a:t>круг личностно значимых отношений, которые всегда эмоционально окрашены. </a:t>
            </a:r>
            <a:endParaRPr lang="ru-RU" dirty="0" smtClean="0"/>
          </a:p>
          <a:p>
            <a:r>
              <a:rPr lang="ru-RU" dirty="0" smtClean="0"/>
              <a:t>Сверстники выступают авторитетным каналом </a:t>
            </a:r>
            <a:r>
              <a:rPr lang="ru-RU" dirty="0" smtClean="0"/>
              <a:t>получения </a:t>
            </a:r>
            <a:r>
              <a:rPr lang="ru-RU" dirty="0" smtClean="0"/>
              <a:t>информации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Молодые люди усваивают новые роли </a:t>
            </a:r>
            <a:r>
              <a:rPr lang="ru-RU" dirty="0" smtClean="0"/>
              <a:t>и </a:t>
            </a:r>
            <a:r>
              <a:rPr lang="ru-RU" dirty="0" smtClean="0"/>
              <a:t>статусы, отрабатывают коммуникативные навыки </a:t>
            </a:r>
            <a:r>
              <a:rPr lang="ru-RU" dirty="0" smtClean="0"/>
              <a:t>и </a:t>
            </a:r>
            <a:r>
              <a:rPr lang="ru-RU" dirty="0" smtClean="0"/>
              <a:t>стили общения</a:t>
            </a:r>
          </a:p>
          <a:p>
            <a:r>
              <a:rPr lang="ru-RU" dirty="0" smtClean="0"/>
              <a:t>Дружба со сверстниками приобретает специфические характеристики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Юношеская дружба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Характеристики: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Ценностно-ориентационное единство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Общность интересов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Общность идеалов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Общность устремлений</a:t>
            </a:r>
          </a:p>
          <a:p>
            <a:r>
              <a:rPr lang="ru-RU" dirty="0" smtClean="0"/>
              <a:t>Признаки: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Глубина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Устойчивость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Интенсивность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1.Социальная ситуация развития в старшем школьном возрасте. </a:t>
            </a:r>
          </a:p>
          <a:p>
            <a:r>
              <a:rPr lang="ru-RU" dirty="0" smtClean="0"/>
              <a:t>2.Ведущая деятельность в ранней юности. </a:t>
            </a:r>
          </a:p>
          <a:p>
            <a:r>
              <a:rPr lang="ru-RU" dirty="0" smtClean="0"/>
              <a:t>3.Особенности умственной деятельности в ранней юности. </a:t>
            </a:r>
          </a:p>
          <a:p>
            <a:r>
              <a:rPr lang="ru-RU" dirty="0" smtClean="0"/>
              <a:t>4.Возрастные особенности развития личности и самосознания. </a:t>
            </a:r>
          </a:p>
          <a:p>
            <a:r>
              <a:rPr lang="ru-RU" dirty="0" smtClean="0"/>
              <a:t>5.Межличностные отношения в старшем школьном возрасте.</a:t>
            </a:r>
          </a:p>
          <a:p>
            <a:r>
              <a:rPr lang="ru-RU" dirty="0" smtClean="0"/>
              <a:t>6.Основные новообразования в ранней юности.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Ранняя юность  (15-17 лет)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ССР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Зависимость от взрослых (прежде всего от родителей): материальная, территориальная, социальная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Актуализация потребностей: Кем быть? Каким быть?</a:t>
            </a:r>
          </a:p>
          <a:p>
            <a:r>
              <a:rPr lang="ru-RU" dirty="0" smtClean="0"/>
              <a:t>ВД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Учебно-профессиональная</a:t>
            </a:r>
          </a:p>
          <a:p>
            <a:r>
              <a:rPr lang="ru-RU" dirty="0" smtClean="0"/>
              <a:t>Н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Мировоззрение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Самосознание (Образ Я)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Профессиональные интересы</a:t>
            </a:r>
          </a:p>
          <a:p>
            <a:r>
              <a:rPr lang="ru-RU" dirty="0" smtClean="0"/>
              <a:t>ДН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Жизненные планы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Вопросы смысла жизни</a:t>
            </a:r>
          </a:p>
          <a:p>
            <a:pPr lvl="1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Учебно-профессиональная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Усвоение знаний</a:t>
            </a:r>
          </a:p>
          <a:p>
            <a:r>
              <a:rPr lang="ru-RU" dirty="0" smtClean="0"/>
              <a:t>Формирование умений, навыков, способов действия</a:t>
            </a:r>
          </a:p>
          <a:p>
            <a:r>
              <a:rPr lang="ru-RU" dirty="0" smtClean="0"/>
              <a:t>Решение задач профориентации и профессионального самоопределения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личности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Формирование образа </a:t>
            </a:r>
            <a:r>
              <a:rPr lang="ru-RU" dirty="0" smtClean="0"/>
              <a:t>«Я</a:t>
            </a:r>
            <a:r>
              <a:rPr lang="ru-RU" dirty="0" smtClean="0"/>
              <a:t>» (когнитивный, эмоциональный, поведенческий компонент) </a:t>
            </a:r>
          </a:p>
          <a:p>
            <a:r>
              <a:rPr lang="ru-RU" dirty="0" smtClean="0"/>
              <a:t>Расширение </a:t>
            </a:r>
            <a:r>
              <a:rPr lang="ru-RU" dirty="0" smtClean="0"/>
              <a:t>временной </a:t>
            </a:r>
            <a:r>
              <a:rPr lang="ru-RU" dirty="0" smtClean="0"/>
              <a:t>перспективы. Устремленность </a:t>
            </a:r>
            <a:r>
              <a:rPr lang="ru-RU" dirty="0" smtClean="0"/>
              <a:t>в будущее (стремление строить жизненные планы, осмысливать построение жизненной перспективы).</a:t>
            </a:r>
          </a:p>
          <a:p>
            <a:r>
              <a:rPr lang="ru-RU" dirty="0" smtClean="0"/>
              <a:t>Открытие </a:t>
            </a:r>
            <a:r>
              <a:rPr lang="ru-RU" dirty="0" smtClean="0"/>
              <a:t>своего внутреннего мира, его эмансипация от </a:t>
            </a:r>
            <a:r>
              <a:rPr lang="ru-RU" dirty="0" smtClean="0"/>
              <a:t>взрослых.</a:t>
            </a:r>
            <a:endParaRPr lang="ru-RU" dirty="0" smtClean="0"/>
          </a:p>
          <a:p>
            <a:r>
              <a:rPr lang="ru-RU" dirty="0" smtClean="0"/>
              <a:t>Вырабатываются </a:t>
            </a:r>
            <a:r>
              <a:rPr lang="ru-RU" dirty="0" smtClean="0"/>
              <a:t>ценностные ориентации, складывается мировоззрение, формируется осознанное «обобщенное, итоговое отношение к жизни» (С. Л. Рубинштейн), которое позволяет выйти на проблему смысла жизни. </a:t>
            </a:r>
            <a:endParaRPr lang="ru-RU" dirty="0" smtClean="0"/>
          </a:p>
          <a:p>
            <a:r>
              <a:rPr lang="ru-RU" dirty="0" smtClean="0"/>
              <a:t>Отношение </a:t>
            </a:r>
            <a:r>
              <a:rPr lang="ru-RU" dirty="0" smtClean="0"/>
              <a:t>к миру имеет личностную окраску. Юноши постоянно оценивают себя и других в морально-этической плоскости.</a:t>
            </a:r>
          </a:p>
          <a:p>
            <a:r>
              <a:rPr lang="ru-RU" dirty="0" smtClean="0"/>
              <a:t>Юность </a:t>
            </a:r>
            <a:r>
              <a:rPr lang="ru-RU" dirty="0" smtClean="0"/>
              <a:t>характеризуется повышенной эмоциональной возбудимостью, реактивностью. Способы выражения эмоций становятся более гибкими и разнообразными, увеличивается продолжительность эмоциональных реакций.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Мировоззрение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 нравственных взглядов и </a:t>
            </a:r>
            <a:r>
              <a:rPr lang="ru-RU" dirty="0" smtClean="0"/>
              <a:t>убеждений</a:t>
            </a:r>
          </a:p>
          <a:p>
            <a:r>
              <a:rPr lang="ru-RU" dirty="0" smtClean="0"/>
              <a:t>Социальная ориентация </a:t>
            </a:r>
            <a:r>
              <a:rPr lang="ru-RU" dirty="0" smtClean="0"/>
              <a:t>личности, осознание себя в качестве элемента социальной общности, выбор социального положения и способов достижения его.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познавательных процессов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Внимание</a:t>
            </a:r>
          </a:p>
          <a:p>
            <a:r>
              <a:rPr lang="ru-RU" dirty="0" smtClean="0"/>
              <a:t>Память</a:t>
            </a:r>
          </a:p>
          <a:p>
            <a:r>
              <a:rPr lang="ru-RU" dirty="0" smtClean="0"/>
              <a:t>Мышление</a:t>
            </a:r>
          </a:p>
          <a:p>
            <a:r>
              <a:rPr lang="ru-RU" dirty="0" smtClean="0"/>
              <a:t>Воображение</a:t>
            </a:r>
          </a:p>
          <a:p>
            <a:r>
              <a:rPr lang="ru-RU" dirty="0" smtClean="0"/>
              <a:t>Речь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внимания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Преобладает произвольное внимание</a:t>
            </a:r>
          </a:p>
          <a:p>
            <a:r>
              <a:rPr lang="ru-RU" dirty="0" smtClean="0"/>
              <a:t>Молодые люди владеют приемами переключения внимания</a:t>
            </a:r>
          </a:p>
          <a:p>
            <a:r>
              <a:rPr lang="ru-RU" dirty="0" smtClean="0"/>
              <a:t>Развитие внимания влияет на формирование наблюдательности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памяти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Память произвольная, управляемая</a:t>
            </a:r>
          </a:p>
          <a:p>
            <a:r>
              <a:rPr lang="ru-RU" dirty="0" smtClean="0"/>
              <a:t>Объем логического запоминания увеличивается</a:t>
            </a:r>
          </a:p>
          <a:p>
            <a:r>
              <a:rPr lang="ru-RU" dirty="0" smtClean="0"/>
              <a:t>Молодые люди владеют приемами логического запоминания: </a:t>
            </a:r>
          </a:p>
          <a:p>
            <a:pPr lvl="1"/>
            <a:r>
              <a:rPr lang="ru-RU" dirty="0" smtClean="0"/>
              <a:t>выделяют в учебном материале главное и второстепенное </a:t>
            </a:r>
          </a:p>
          <a:p>
            <a:pPr lvl="1"/>
            <a:r>
              <a:rPr lang="ru-RU" dirty="0" smtClean="0"/>
              <a:t>систематизируют и схематизируют учебный материал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159</TotalTime>
  <Words>417</Words>
  <Application>Microsoft Office PowerPoint</Application>
  <PresentationFormat>Экран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Психическое развитие  в ранней юности</vt:lpstr>
      <vt:lpstr>Основные вопросы</vt:lpstr>
      <vt:lpstr>Ранняя юность  (15-17 лет)</vt:lpstr>
      <vt:lpstr>Учебно-профессиональная деятельность</vt:lpstr>
      <vt:lpstr>Развитие личности</vt:lpstr>
      <vt:lpstr>Мировоззрение</vt:lpstr>
      <vt:lpstr>Развитие познавательных процессов</vt:lpstr>
      <vt:lpstr>Развитие внимания</vt:lpstr>
      <vt:lpstr>Развитие памяти</vt:lpstr>
      <vt:lpstr>Развитие мышления</vt:lpstr>
      <vt:lpstr>Развитие воображения</vt:lpstr>
      <vt:lpstr>Развитие речи</vt:lpstr>
      <vt:lpstr>Особенности общения</vt:lpstr>
      <vt:lpstr>Юношеская дружба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Психическое развитие  в ранней юности</dc:title>
  <dc:creator>SS</dc:creator>
  <cp:lastModifiedBy>SS</cp:lastModifiedBy>
  <cp:revision>18</cp:revision>
  <dcterms:created xsi:type="dcterms:W3CDTF">2017-03-31T19:00:06Z</dcterms:created>
  <dcterms:modified xsi:type="dcterms:W3CDTF">2017-04-01T18:12:07Z</dcterms:modified>
</cp:coreProperties>
</file>