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D124F306-92CE-437D-822C-214D0AD97313}" type="datetimeFigureOut">
              <a:rPr lang="ru-RU" smtClean="0"/>
              <a:pPr>
                <a:defRPr/>
              </a:pPr>
              <a:t>04.04.2017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3EE8EA0-1332-4ABC-9F57-0148760784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A2A730-A12E-426B-B8C9-3D58A133CCE1}" type="datetimeFigureOut">
              <a:rPr lang="ru-RU" smtClean="0"/>
              <a:pPr>
                <a:defRPr/>
              </a:pPr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87D95-0A6A-400E-AFBF-67EB983393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8D055B-2036-4F4C-9BD1-714A1BFA06C4}" type="datetimeFigureOut">
              <a:rPr lang="ru-RU" smtClean="0"/>
              <a:pPr>
                <a:defRPr/>
              </a:pPr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6CE29-7E95-4DAE-89B7-502B2D65CC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A5CE53-31BC-421C-B60A-86BADEFB19B8}" type="datetimeFigureOut">
              <a:rPr lang="ru-RU" smtClean="0"/>
              <a:pPr>
                <a:defRPr/>
              </a:pPr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2E1F60-E22F-4270-ADAA-842DFF6727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4FCB02-F30E-4F67-B5BB-20871EFEA1EA}" type="datetimeFigureOut">
              <a:rPr lang="ru-RU" smtClean="0"/>
              <a:pPr>
                <a:defRPr/>
              </a:pPr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ADC30-C3FD-41A8-91EE-565133A14E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2D396E-7273-4534-BFB3-D7C8EFB68B20}" type="datetimeFigureOut">
              <a:rPr lang="ru-RU" smtClean="0"/>
              <a:pPr>
                <a:defRPr/>
              </a:pPr>
              <a:t>04.04.2017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89F76-C615-444C-AF14-455EF55DF4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90BFBC-C4D7-4BF8-BB3A-FB76CD122892}" type="datetimeFigureOut">
              <a:rPr lang="ru-RU" smtClean="0"/>
              <a:pPr>
                <a:defRPr/>
              </a:pPr>
              <a:t>04.04.2017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F14948-ED37-462D-B710-8607C12BEF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615920-F855-4B7B-84F1-28EFA2CB6BFF}" type="datetimeFigureOut">
              <a:rPr lang="ru-RU" smtClean="0"/>
              <a:pPr>
                <a:defRPr/>
              </a:pPr>
              <a:t>04.04.2017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D6A81-69A5-401E-9802-557B017985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7E2C4D-3536-46AB-8A7F-B94C2932BACD}" type="datetimeFigureOut">
              <a:rPr lang="ru-RU" smtClean="0"/>
              <a:pPr>
                <a:defRPr/>
              </a:pPr>
              <a:t>04.04.2017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0BE57-CE17-4BF7-9777-17601EDCEE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7FD3EF-0EE4-4A17-9E55-ECDF2F3A8E40}" type="datetimeFigureOut">
              <a:rPr lang="ru-RU" smtClean="0"/>
              <a:pPr>
                <a:defRPr/>
              </a:pPr>
              <a:t>04.04.2017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DAB9E1-B63E-4983-BCB7-A5E50BE9FC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60E62D-540E-40DB-BB40-495B0CC3969C}" type="datetimeFigureOut">
              <a:rPr lang="ru-RU" smtClean="0"/>
              <a:pPr>
                <a:defRPr/>
              </a:pPr>
              <a:t>04.04.2017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0C3AC-6089-4500-9143-6A80304E85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9AFE93F0-ACD2-4B22-8E44-5AC09409C66F}" type="datetimeFigureOut">
              <a:rPr lang="ru-RU" smtClean="0"/>
              <a:pPr>
                <a:defRPr/>
              </a:pPr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715D8F8A-C3E1-40A0-AF73-FD9D1B3E4B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indent="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Способы управления эмоциями</a:t>
            </a:r>
            <a:endParaRPr lang="ru-RU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460952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4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4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Распределение эмоций </a:t>
            </a:r>
            <a:br>
              <a:rPr lang="ru-RU" sz="4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2530" name="Текст 2"/>
          <p:cNvSpPr>
            <a:spLocks noGrp="1"/>
          </p:cNvSpPr>
          <p:nvPr>
            <p:ph idx="1"/>
          </p:nvPr>
        </p:nvSpPr>
        <p:spPr>
          <a:xfrm>
            <a:off x="457200" y="1646238"/>
            <a:ext cx="5329238" cy="4926012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sz="2800" smtClean="0"/>
              <a:t>      Заключается в расширении круга эмоциогенных ситуаций, что приводит к снижению интенсивности эмоций в каждой из них. </a:t>
            </a:r>
          </a:p>
          <a:p>
            <a:pPr algn="just">
              <a:buFont typeface="Wingdings 2" pitchFamily="18" charset="2"/>
              <a:buNone/>
            </a:pPr>
            <a:r>
              <a:rPr lang="ru-RU" sz="2800" smtClean="0"/>
              <a:t>      Распределение эмоций происходит в результате расширения информации и круга общения. </a:t>
            </a:r>
          </a:p>
        </p:txBody>
      </p:sp>
      <p:pic>
        <p:nvPicPr>
          <p:cNvPr id="22531" name="Рисунок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2214563"/>
            <a:ext cx="2428875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53239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Сосредоточение</a:t>
            </a:r>
            <a:br>
              <a:rPr lang="ru-RU" sz="4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646238"/>
            <a:ext cx="5929313" cy="4854575"/>
          </a:xfrm>
        </p:spPr>
        <p:txBody>
          <a:bodyPr>
            <a:normAutofit fontScale="85000" lnSpcReduction="20000"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</a:t>
            </a:r>
            <a:r>
              <a:rPr lang="ru-RU" sz="3000" dirty="0" smtClean="0"/>
              <a:t>Необходим в тех обстоятельствах, когда условия деятельности требуют полной концентрации эмоций на чем-то одном, имеющем решающее значение в определенный период жизни. В этом случае человек сознательно исключает из сферы своей активности ряд </a:t>
            </a:r>
            <a:r>
              <a:rPr lang="ru-RU" sz="3000" dirty="0" err="1" smtClean="0"/>
              <a:t>эмоциогенных</a:t>
            </a:r>
            <a:r>
              <a:rPr lang="ru-RU" sz="3000" dirty="0" smtClean="0"/>
              <a:t> ситуаций, чтобы повысить интенсивность эмоций в тех ситуациях, которые являются для него наиболее важными. </a:t>
            </a:r>
            <a:endParaRPr lang="ru-RU" sz="3000" dirty="0"/>
          </a:p>
        </p:txBody>
      </p:sp>
      <p:pic>
        <p:nvPicPr>
          <p:cNvPr id="23555" name="Рисунок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63" y="2571750"/>
            <a:ext cx="2714625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675266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Переключение </a:t>
            </a:r>
            <a:br>
              <a:rPr lang="ru-RU" sz="4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8"/>
            <a:ext cx="5043488" cy="4854575"/>
          </a:xfrm>
        </p:spPr>
        <p:txBody>
          <a:bodyPr>
            <a:norm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Связан с переносом переживаний с </a:t>
            </a:r>
            <a:r>
              <a:rPr lang="ru-RU" dirty="0" err="1" smtClean="0"/>
              <a:t>эмоциогенных</a:t>
            </a:r>
            <a:r>
              <a:rPr lang="ru-RU" dirty="0" smtClean="0"/>
              <a:t> ситуаций на нейтральные. При так называемых деструктивных эмоциях (гнев, ярость, агрессия) необходима временная замена реальных ситуаций иллюзорными или социально незначимыми (по принципу «козла отпущения»). </a:t>
            </a:r>
            <a:endParaRPr lang="ru-RU" dirty="0"/>
          </a:p>
        </p:txBody>
      </p:sp>
      <p:pic>
        <p:nvPicPr>
          <p:cNvPr id="24579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13" y="2500313"/>
            <a:ext cx="2857500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500063" y="500063"/>
            <a:ext cx="5286375" cy="48323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  Эмоции </a:t>
            </a:r>
            <a:r>
              <a:rPr lang="ru-RU" sz="2800" dirty="0">
                <a:latin typeface="+mn-lt"/>
                <a:cs typeface="+mn-cs"/>
              </a:rPr>
              <a:t>- особый класс свойственных личности психологических состояний, отражающих в форме непосредственных переживаний, ощущений приятного или неприятного, отношения человека к миру и людям, процесс и результаты его практической деятельности.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648072"/>
          </a:xfrm>
        </p:spPr>
        <p:txBody>
          <a:bodyPr>
            <a:normAutofit fontScale="90000"/>
          </a:bodyPr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Виды эмоций: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57250" y="1500188"/>
            <a:ext cx="3138686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/>
              <a:t>стенические</a:t>
            </a:r>
            <a:r>
              <a:rPr lang="ru-RU" sz="2400" dirty="0"/>
              <a:t> </a:t>
            </a:r>
          </a:p>
        </p:txBody>
      </p:sp>
      <p:sp>
        <p:nvSpPr>
          <p:cNvPr id="7" name="Овал 6"/>
          <p:cNvSpPr/>
          <p:nvPr/>
        </p:nvSpPr>
        <p:spPr>
          <a:xfrm>
            <a:off x="4499992" y="1500188"/>
            <a:ext cx="3501009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астенические 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1928813" y="2643188"/>
            <a:ext cx="642937" cy="7858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flipH="1">
            <a:off x="6215063" y="2643188"/>
            <a:ext cx="642937" cy="7858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214438" y="3429000"/>
            <a:ext cx="2000250" cy="1285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радость, воодушевление,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гнев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429250" y="3429000"/>
            <a:ext cx="2071688" cy="1285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страх,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тоска,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печаль</a:t>
            </a:r>
          </a:p>
        </p:txBody>
      </p:sp>
      <p:pic>
        <p:nvPicPr>
          <p:cNvPr id="15368" name="Рисунок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0" y="4929188"/>
            <a:ext cx="2071688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Рисунок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929188"/>
            <a:ext cx="2143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1071563" y="1214438"/>
            <a:ext cx="3857625" cy="2143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Повышение эмоциональной возбудимости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429125" y="4143375"/>
            <a:ext cx="3786188" cy="2000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Распространение апатии</a:t>
            </a:r>
          </a:p>
        </p:txBody>
      </p:sp>
      <p:pic>
        <p:nvPicPr>
          <p:cNvPr id="16387" name="Рисунок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4214813"/>
            <a:ext cx="2643188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Рисунок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88" y="1214438"/>
            <a:ext cx="2786062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1"/>
          <p:cNvSpPr>
            <a:spLocks noChangeArrowheads="1"/>
          </p:cNvSpPr>
          <p:nvPr/>
        </p:nvSpPr>
        <p:spPr bwMode="auto">
          <a:xfrm>
            <a:off x="500063" y="785813"/>
            <a:ext cx="5500687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Cambria" pitchFamily="18" charset="0"/>
              </a:rPr>
              <a:t>  Явления, когда эмоциональные состояния человека начинают приближаться к полюсам, когда утрачивается контроль над эмоциями и умеренные их проявления все чаще сменяются </a:t>
            </a:r>
            <a:r>
              <a:rPr lang="ru-RU" sz="2800" dirty="0" smtClean="0">
                <a:latin typeface="Cambria" pitchFamily="18" charset="0"/>
              </a:rPr>
              <a:t>крайностями </a:t>
            </a:r>
            <a:r>
              <a:rPr lang="ru-RU" sz="2800" dirty="0">
                <a:latin typeface="Cambria" pitchFamily="18" charset="0"/>
              </a:rPr>
              <a:t>— свидетельство явного неблагополучия в эмоциональной сфере. В результате возрастает напряжение в человеческих взаимоотношениях. </a:t>
            </a:r>
          </a:p>
        </p:txBody>
      </p:sp>
      <p:pic>
        <p:nvPicPr>
          <p:cNvPr id="17410" name="Рисунок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13" y="2000250"/>
            <a:ext cx="2928937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1"/>
          <p:cNvSpPr>
            <a:spLocks noChangeArrowheads="1"/>
          </p:cNvSpPr>
          <p:nvPr/>
        </p:nvSpPr>
        <p:spPr bwMode="auto">
          <a:xfrm>
            <a:off x="3214688" y="714375"/>
            <a:ext cx="5643562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mbria" pitchFamily="18" charset="0"/>
              </a:rPr>
              <a:t>  Потребность разумно управлять своими эмоциями возникает у человека отнюдь не потому, что его не устраивает сам факт появления эмоциональных состояний. Нормальной деятельности и общению в равной мере препятствуют и бурные, неуправляемые переживания, и безразличие, отсутствие эмоциональной вовлеченности. </a:t>
            </a:r>
          </a:p>
        </p:txBody>
      </p:sp>
      <p:pic>
        <p:nvPicPr>
          <p:cNvPr id="18434" name="Рисунок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643063"/>
            <a:ext cx="2786062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21639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dirty="0" smtClean="0"/>
              <a:t>Вся наша житейская мудрость направлена против эмоциональных крайностей: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2927350"/>
          </a:xfrm>
        </p:spPr>
        <p:txBody>
          <a:bodyPr>
            <a:normAutofit lnSpcReduction="10000"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/>
              <a:t>Если горе — «не надо слишком убиваться»;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/>
              <a:t>Если радость — «не очень-то радуйся, чтобы потом не плакать»;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/>
              <a:t>Если отвращение — «не будь чересчур привередливым»;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/>
              <a:t>Если апатия — «встряхнись!».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88958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Что такое эмоциональность и можно ли ею управлять? </a:t>
            </a:r>
            <a:b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813" y="2000250"/>
            <a:ext cx="3286125" cy="2500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Эмоциональные</a:t>
            </a:r>
            <a:r>
              <a:rPr lang="ru-RU" sz="2400" dirty="0"/>
              <a:t> люди отличаются тем, что все принимают близко к сердцу и бурно реагируют на пустяки.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2060848"/>
            <a:ext cx="3786189" cy="2500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Малоэмоциональные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/>
              <a:t>— обладают завидным хладнокровием. </a:t>
            </a:r>
          </a:p>
        </p:txBody>
      </p:sp>
      <p:sp>
        <p:nvSpPr>
          <p:cNvPr id="20484" name="Прямоугольник 7"/>
          <p:cNvSpPr>
            <a:spLocks noChangeArrowheads="1"/>
          </p:cNvSpPr>
          <p:nvPr/>
        </p:nvSpPr>
        <p:spPr bwMode="auto">
          <a:xfrm>
            <a:off x="785813" y="5214938"/>
            <a:ext cx="7572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Cambria" pitchFamily="18" charset="0"/>
              </a:rPr>
              <a:t> Современные психологи склонны отождествлять эмоциональность с неуравновешенностью, неустойчивостью, высокой возбудимостью.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Способы управления эмоциями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500688" y="1714500"/>
            <a:ext cx="3286125" cy="1357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Распределение эмоций </a:t>
            </a:r>
          </a:p>
        </p:txBody>
      </p:sp>
      <p:sp>
        <p:nvSpPr>
          <p:cNvPr id="6" name="Овал 5"/>
          <p:cNvSpPr/>
          <p:nvPr/>
        </p:nvSpPr>
        <p:spPr>
          <a:xfrm>
            <a:off x="5357813" y="4929188"/>
            <a:ext cx="3214687" cy="1357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Переключение </a:t>
            </a:r>
          </a:p>
        </p:txBody>
      </p:sp>
      <p:sp>
        <p:nvSpPr>
          <p:cNvPr id="7" name="Овал 6"/>
          <p:cNvSpPr/>
          <p:nvPr/>
        </p:nvSpPr>
        <p:spPr>
          <a:xfrm>
            <a:off x="5357813" y="3286125"/>
            <a:ext cx="3500437" cy="1357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Сосредоточение</a:t>
            </a:r>
          </a:p>
        </p:txBody>
      </p:sp>
      <p:pic>
        <p:nvPicPr>
          <p:cNvPr id="21509" name="Рисунок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2286000"/>
            <a:ext cx="2928937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144</TotalTime>
  <Words>372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Остин</vt:lpstr>
      <vt:lpstr>Способы управления эмоциями</vt:lpstr>
      <vt:lpstr>Слайд 2</vt:lpstr>
      <vt:lpstr>Виды эмоций:</vt:lpstr>
      <vt:lpstr>Слайд 4</vt:lpstr>
      <vt:lpstr>Слайд 5</vt:lpstr>
      <vt:lpstr>Слайд 6</vt:lpstr>
      <vt:lpstr>Вся наша житейская мудрость направлена против эмоциональных крайностей:</vt:lpstr>
      <vt:lpstr>Что такое эмоциональность и можно ли ею управлять?  </vt:lpstr>
      <vt:lpstr>Способы управления эмоциями</vt:lpstr>
      <vt:lpstr>  Распределение эмоций  </vt:lpstr>
      <vt:lpstr>Сосредоточение </vt:lpstr>
      <vt:lpstr>Переключение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управлять своими эмоциями?</dc:title>
  <dc:creator>Иринка</dc:creator>
  <cp:lastModifiedBy>Admin</cp:lastModifiedBy>
  <cp:revision>19</cp:revision>
  <dcterms:created xsi:type="dcterms:W3CDTF">2010-12-12T13:49:48Z</dcterms:created>
  <dcterms:modified xsi:type="dcterms:W3CDTF">2017-04-04T10:35:19Z</dcterms:modified>
</cp:coreProperties>
</file>