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62" r:id="rId2"/>
    <p:sldId id="257" r:id="rId3"/>
    <p:sldId id="281" r:id="rId4"/>
    <p:sldId id="294" r:id="rId5"/>
    <p:sldId id="282" r:id="rId6"/>
    <p:sldId id="302" r:id="rId7"/>
    <p:sldId id="259" r:id="rId8"/>
    <p:sldId id="260" r:id="rId9"/>
    <p:sldId id="296" r:id="rId10"/>
    <p:sldId id="297" r:id="rId11"/>
    <p:sldId id="298" r:id="rId12"/>
    <p:sldId id="299" r:id="rId13"/>
    <p:sldId id="300" r:id="rId14"/>
    <p:sldId id="301" r:id="rId15"/>
    <p:sldId id="258" r:id="rId16"/>
    <p:sldId id="283" r:id="rId17"/>
    <p:sldId id="295" r:id="rId18"/>
    <p:sldId id="291" r:id="rId19"/>
    <p:sldId id="286" r:id="rId20"/>
    <p:sldId id="287" r:id="rId21"/>
    <p:sldId id="264" r:id="rId22"/>
    <p:sldId id="288" r:id="rId23"/>
    <p:sldId id="289" r:id="rId24"/>
    <p:sldId id="265" r:id="rId25"/>
    <p:sldId id="266" r:id="rId26"/>
    <p:sldId id="267" r:id="rId27"/>
    <p:sldId id="269" r:id="rId28"/>
    <p:sldId id="277" r:id="rId29"/>
    <p:sldId id="270" r:id="rId30"/>
    <p:sldId id="278" r:id="rId31"/>
    <p:sldId id="292" r:id="rId32"/>
    <p:sldId id="293" r:id="rId3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9" autoAdjust="0"/>
  </p:normalViewPr>
  <p:slideViewPr>
    <p:cSldViewPr>
      <p:cViewPr>
        <p:scale>
          <a:sx n="120" d="100"/>
          <a:sy n="120" d="100"/>
        </p:scale>
        <p:origin x="18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EF12F-0EFC-41D8-AECE-A45FB3A227A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72A33-13D1-4773-AB9A-64EB157DD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03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CC9F69A-BCA5-4874-8949-1FCD7E4948D0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2359B0F-ADBD-40FE-AA67-F80ADDF1C2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dialog.bspu.by/" TargetMode="External"/><Relationship Id="rId2" Type="http://schemas.openxmlformats.org/officeDocument/2006/relationships/hyperlink" Target="mailto:krizpsy@gmail.co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88640"/>
            <a:ext cx="8136904" cy="593752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160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ru-RU" sz="16000" b="1" dirty="0" smtClean="0">
                <a:solidFill>
                  <a:schemeClr val="tx1"/>
                </a:solidFill>
                <a:latin typeface="Comic Sans MS" pitchFamily="66" charset="0"/>
              </a:rPr>
              <a:t>Психологические аспекты профилактики рискованного поведения в молодёжной среде</a:t>
            </a:r>
          </a:p>
          <a:p>
            <a:pPr marL="0" indent="0" algn="r">
              <a:buNone/>
            </a:pP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 smtClean="0"/>
          </a:p>
          <a:p>
            <a:pPr marL="0" indent="0" algn="r">
              <a:buNone/>
            </a:pPr>
            <a:endParaRPr lang="ru-RU" sz="3600" b="1" dirty="0"/>
          </a:p>
          <a:p>
            <a:pPr marL="0" indent="0" algn="r">
              <a:buNone/>
            </a:pPr>
            <a:endParaRPr lang="ru-RU" sz="36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11200" b="1" dirty="0" smtClean="0">
                <a:latin typeface="Bookman Old Style" pitchFamily="18" charset="0"/>
              </a:rPr>
              <a:t>кандидат психологических наук,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1200" b="1" dirty="0" smtClean="0">
                <a:latin typeface="Bookman Old Style" pitchFamily="18" charset="0"/>
              </a:rPr>
              <a:t>заведующий кафедрой социальной </a:t>
            </a:r>
            <a:br>
              <a:rPr lang="ru-RU" sz="11200" b="1" dirty="0" smtClean="0">
                <a:latin typeface="Bookman Old Style" pitchFamily="18" charset="0"/>
              </a:rPr>
            </a:br>
            <a:r>
              <a:rPr lang="ru-RU" sz="11200" b="1" dirty="0" smtClean="0">
                <a:latin typeface="Bookman Old Style" pitchFamily="18" charset="0"/>
              </a:rPr>
              <a:t>и семейной психологии БГПУ</a:t>
            </a:r>
            <a:br>
              <a:rPr lang="ru-RU" sz="11200" b="1" dirty="0" smtClean="0">
                <a:latin typeface="Bookman Old Style" pitchFamily="18" charset="0"/>
              </a:rPr>
            </a:br>
            <a:endParaRPr lang="ru-RU" sz="11200" b="1" dirty="0" smtClean="0">
              <a:latin typeface="Bookman Old Style" pitchFamily="18" charset="0"/>
            </a:endParaRPr>
          </a:p>
          <a:p>
            <a:pPr marL="0" indent="0" algn="r">
              <a:buNone/>
            </a:pPr>
            <a:r>
              <a:rPr lang="ru-RU" sz="14400" b="1" dirty="0" smtClean="0">
                <a:solidFill>
                  <a:schemeClr val="tx1"/>
                </a:solidFill>
                <a:latin typeface="Bookman Old Style" pitchFamily="18" charset="0"/>
              </a:rPr>
              <a:t>ПУЗЫРЕВИЧ</a:t>
            </a:r>
            <a:br>
              <a:rPr lang="ru-RU" sz="14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400" b="1" dirty="0" smtClean="0">
                <a:solidFill>
                  <a:schemeClr val="tx1"/>
                </a:solidFill>
                <a:latin typeface="Bookman Old Style" pitchFamily="18" charset="0"/>
              </a:rPr>
              <a:t>Наталия Леонидовна</a:t>
            </a:r>
            <a:r>
              <a:rPr lang="ru-RU" sz="14400" b="1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400" b="1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398048"/>
            <a:ext cx="2232249" cy="153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6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4733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  <a:t>Психологическое просвещение </a:t>
            </a:r>
            <a:b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  <a:t>и </a:t>
            </a:r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>профилактика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279190" y="1124744"/>
            <a:ext cx="8421081" cy="2016224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Comic Sans MS" pitchFamily="66" charset="0"/>
              </a:rPr>
              <a:t>Информационно-просветительская </a:t>
            </a:r>
            <a:r>
              <a:rPr lang="ru-RU" sz="2200" b="1" dirty="0">
                <a:solidFill>
                  <a:schemeClr val="tx1"/>
                </a:solidFill>
                <a:latin typeface="Comic Sans MS" pitchFamily="66" charset="0"/>
              </a:rPr>
              <a:t>работа со студентами, преподавателями, кураторами учебных групп, воспитателями студенческих общежитий</a:t>
            </a: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39552" y="2636912"/>
            <a:ext cx="8289864" cy="3888432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Comic Sans MS" pitchFamily="66" charset="0"/>
              </a:rPr>
              <a:t>Проведение мероприятий </a:t>
            </a:r>
            <a:r>
              <a:rPr lang="ru-RU" sz="2200" b="1" dirty="0">
                <a:solidFill>
                  <a:srgbClr val="002060"/>
                </a:solidFill>
                <a:latin typeface="Comic Sans MS" pitchFamily="66" charset="0"/>
              </a:rPr>
              <a:t>по психологическому просвещению для студентов БГПУ, проживающих в общежитии, по следующим темам: </a:t>
            </a:r>
          </a:p>
          <a:p>
            <a:pPr lvl="0" algn="ctr"/>
            <a:r>
              <a:rPr lang="ru-RU" sz="2200" b="1" dirty="0">
                <a:solidFill>
                  <a:srgbClr val="002060"/>
                </a:solidFill>
                <a:latin typeface="Comic Sans MS" pitchFamily="66" charset="0"/>
              </a:rPr>
              <a:t>«Я выбираю жизнь!» (профилактика суицидального поведения).</a:t>
            </a:r>
          </a:p>
          <a:p>
            <a:pPr lvl="0" algn="ctr"/>
            <a:r>
              <a:rPr lang="ru-RU" sz="2200" b="1" dirty="0">
                <a:solidFill>
                  <a:srgbClr val="002060"/>
                </a:solidFill>
                <a:latin typeface="Comic Sans MS" pitchFamily="66" charset="0"/>
              </a:rPr>
              <a:t>«Сохрани себя для жизни» (профилактика ВИЧ/СПИД).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  <a:latin typeface="Comic Sans MS" pitchFamily="66" charset="0"/>
              </a:rPr>
              <a:t>«Жизнь </a:t>
            </a:r>
            <a:r>
              <a:rPr lang="en-US" sz="2200" b="1" dirty="0">
                <a:solidFill>
                  <a:srgbClr val="002060"/>
                </a:solidFill>
                <a:latin typeface="Comic Sans MS" pitchFamily="66" charset="0"/>
              </a:rPr>
              <a:t>online</a:t>
            </a:r>
            <a:r>
              <a:rPr lang="ru-RU" sz="2200" b="1" dirty="0">
                <a:solidFill>
                  <a:srgbClr val="002060"/>
                </a:solidFill>
                <a:latin typeface="Comic Sans MS" pitchFamily="66" charset="0"/>
              </a:rPr>
              <a:t>: правила безопасного поведения</a:t>
            </a:r>
            <a:r>
              <a:rPr lang="ru-RU" sz="2200" b="1" dirty="0" smtClean="0">
                <a:solidFill>
                  <a:srgbClr val="002060"/>
                </a:solidFill>
                <a:latin typeface="Comic Sans MS" pitchFamily="66" charset="0"/>
              </a:rPr>
              <a:t>».</a:t>
            </a:r>
            <a:endParaRPr lang="ru-RU" sz="2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27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4733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  <a:t>Психологическое </a:t>
            </a:r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>консультирование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191115" y="908720"/>
            <a:ext cx="8695971" cy="5733256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Comic Sans MS" pitchFamily="66" charset="0"/>
              </a:rPr>
              <a:t>Проводятся </a:t>
            </a:r>
            <a:r>
              <a:rPr lang="ru-RU" sz="2800" b="1" dirty="0">
                <a:solidFill>
                  <a:schemeClr val="tx2"/>
                </a:solidFill>
                <a:latin typeface="Comic Sans MS" pitchFamily="66" charset="0"/>
              </a:rPr>
              <a:t>индивидуальные и групповые консультации для студентов по проблемам адаптации к новым условиям проживания и обучения и проблемам, связанным с процессом обучения. Ведется постоянная работа со студентами «группы </a:t>
            </a:r>
            <a:r>
              <a:rPr lang="ru-RU" sz="2800" b="1" dirty="0" smtClean="0">
                <a:solidFill>
                  <a:schemeClr val="tx2"/>
                </a:solidFill>
                <a:latin typeface="Comic Sans MS" pitchFamily="66" charset="0"/>
              </a:rPr>
              <a:t>риска.</a:t>
            </a:r>
            <a:r>
              <a:rPr lang="ru-RU" sz="2800" dirty="0" smtClean="0"/>
              <a:t>»</a:t>
            </a:r>
            <a:endParaRPr lang="ru-RU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58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4733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>Психологическая коррекция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349411" y="1412776"/>
            <a:ext cx="8471062" cy="5184576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В соответствии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с годовым планом и в рамках 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выполнения комплексных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программ проводились следующие тренинги. Например, Тренинг личностного развития в области гендерных отношений «Мужчина и женщина: отношения, которые мы выбираем»; Тренинг целеполагания «Максимум жизни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».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9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4733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  <a:t>Методическая </a:t>
            </a:r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>деятельность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323528" y="836712"/>
            <a:ext cx="8637106" cy="2088232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Методическая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помощь и 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поддержка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администрации студенческого городка в организации и проведении просветительских, профилактических мероприятий, индивидуальных встреч со студентами, находящимися в трудных жизненных ситуациях</a:t>
            </a: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251520" y="2348880"/>
            <a:ext cx="8692785" cy="4464496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Систематически организуются и проводятся тематических занятия по профилактике рискованного поведения студенческой молодежи в рамках программы семинаров-практикумов для воспитателей студенческого городка БГПУ, а также Креатив-студии куратора по следующим темам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: Поведенческие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аспекты </a:t>
            </a:r>
            <a:r>
              <a:rPr lang="ru-RU" sz="2000" b="1" dirty="0" err="1">
                <a:solidFill>
                  <a:schemeClr val="tx1"/>
                </a:solidFill>
                <a:latin typeface="Comic Sans MS" pitchFamily="66" charset="0"/>
              </a:rPr>
              <a:t>дезадаптации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 студенческой 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молодежи;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Профилактика зависимого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поведения студенческой 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молодежи.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Профилактика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суицидального поведения студенческой молодежи</a:t>
            </a:r>
          </a:p>
        </p:txBody>
      </p:sp>
    </p:spTree>
    <p:extLst>
      <p:ext uri="{BB962C8B-B14F-4D97-AF65-F5344CB8AC3E}">
        <p14:creationId xmlns:p14="http://schemas.microsoft.com/office/powerpoint/2010/main" val="18714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732381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latin typeface="Comic Sans MS" pitchFamily="66" charset="0"/>
              </a:rPr>
              <a:t>Деятельность Центра кризисной психологии</a:t>
            </a:r>
            <a:endParaRPr lang="ru-RU" sz="66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68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Comic Sans MS" pitchFamily="66" charset="0"/>
              </a:rPr>
              <a:t>Психологические аспекты суицидального поведения </a:t>
            </a:r>
            <a:br>
              <a:rPr lang="ru-RU" sz="30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Comic Sans MS" pitchFamily="66" charset="0"/>
              </a:rPr>
              <a:t>современной молодёжи</a:t>
            </a:r>
            <a:br>
              <a:rPr lang="ru-RU" sz="3000" b="1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ru-RU" sz="3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6572" y="2309062"/>
            <a:ext cx="3281302" cy="11690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Направление 1.</a:t>
            </a:r>
            <a:endParaRPr lang="ru-RU" sz="3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23928" y="1925290"/>
            <a:ext cx="4987870" cy="28718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ПРИКЛАДНОЕ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(экстренная психологическая помощь по запросу; дополнительные образовательные услуги)</a:t>
            </a:r>
            <a:endParaRPr lang="ru-RU" sz="28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33586" y="4932756"/>
            <a:ext cx="4978211" cy="14569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Comic Sans MS" pitchFamily="66" charset="0"/>
              </a:rPr>
              <a:t>ИССЛЕДОВАТЕЛЬСКОЕ </a:t>
            </a:r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(кандидатские и докторские диссертации)</a:t>
            </a:r>
            <a:endParaRPr lang="ru-RU" sz="28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6572" y="4957990"/>
            <a:ext cx="3281302" cy="14065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Comic Sans MS" pitchFamily="66" charset="0"/>
              </a:rPr>
              <a:t>Направление </a:t>
            </a:r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2.</a:t>
            </a:r>
            <a:endParaRPr lang="ru-RU" sz="3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447871" y="2641556"/>
            <a:ext cx="476057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457529" y="5409220"/>
            <a:ext cx="476057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732381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>
                <a:latin typeface="Comic Sans MS" pitchFamily="66" charset="0"/>
              </a:rPr>
              <a:t>Суицидальное поведение</a:t>
            </a:r>
            <a:endParaRPr lang="ru-RU" sz="8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421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r>
              <a:rPr lang="ru-RU" sz="3600" b="1" dirty="0" smtClean="0">
                <a:solidFill>
                  <a:schemeClr val="tx2"/>
                </a:solidFill>
                <a:latin typeface="Comic Sans MS" pitchFamily="66" charset="0"/>
              </a:rPr>
              <a:t>2 основных принципа работы:</a:t>
            </a:r>
            <a:endParaRPr lang="ru-RU" sz="3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467544" y="1700808"/>
            <a:ext cx="4248472" cy="489654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ПРИНЦИП 1. </a:t>
            </a:r>
          </a:p>
          <a:p>
            <a:pPr algn="ctr"/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Обязательно 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работать с социальным окружением 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юноши (девушки) – прежде 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всего, с родителями. Когда мы создаем благоприятное социальное окружение, меняется и 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человек, 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находящийся в нем.</a:t>
            </a:r>
          </a:p>
        </p:txBody>
      </p:sp>
      <p:sp>
        <p:nvSpPr>
          <p:cNvPr id="5" name="Загнутый угол 4"/>
          <p:cNvSpPr/>
          <p:nvPr/>
        </p:nvSpPr>
        <p:spPr>
          <a:xfrm>
            <a:off x="4932040" y="1700808"/>
            <a:ext cx="3816424" cy="435648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Comic Sans MS" pitchFamily="66" charset="0"/>
              </a:rPr>
              <a:t>ПРИНЦИП </a:t>
            </a: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>2. </a:t>
            </a:r>
          </a:p>
          <a:p>
            <a:pPr algn="ctr"/>
            <a:endParaRPr lang="ru-RU" sz="24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ctr"/>
            <a:r>
              <a:rPr lang="ru-RU" sz="2400" b="1" dirty="0">
                <a:solidFill>
                  <a:schemeClr val="tx2"/>
                </a:solidFill>
                <a:latin typeface="Comic Sans MS" pitchFamily="66" charset="0"/>
              </a:rPr>
              <a:t>Проводить профилактические мероприятия </a:t>
            </a: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>систематически</a:t>
            </a:r>
            <a:r>
              <a:rPr lang="ru-RU" sz="2400" b="1" dirty="0">
                <a:solidFill>
                  <a:schemeClr val="tx2"/>
                </a:solidFill>
                <a:latin typeface="Comic Sans MS" pitchFamily="66" charset="0"/>
              </a:rPr>
              <a:t>, а не только тогда, когда появляются какие-то тревожные сигналы.</a:t>
            </a:r>
          </a:p>
          <a:p>
            <a:pPr algn="ctr"/>
            <a:endParaRPr lang="ru-RU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11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732381" cy="428133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8000" b="1" dirty="0" err="1" smtClean="0">
                <a:latin typeface="Comic Sans MS" pitchFamily="66" charset="0"/>
              </a:rPr>
              <a:t>Табакокурение</a:t>
            </a:r>
            <a:r>
              <a:rPr lang="ru-RU" sz="8000" b="1" dirty="0" smtClean="0">
                <a:latin typeface="Comic Sans MS" pitchFamily="66" charset="0"/>
              </a:rPr>
              <a:t>, Алкоголизм, Наркомания, Компьютерная зависимость</a:t>
            </a:r>
            <a:endParaRPr lang="ru-RU" sz="8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96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>Главная причина рискованного поведения: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3" cy="47853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>
                <a:latin typeface="Comic Sans MS" pitchFamily="66" charset="0"/>
              </a:rPr>
              <a:t>М</a:t>
            </a:r>
            <a:r>
              <a:rPr lang="ru-RU" b="1" dirty="0" smtClean="0">
                <a:latin typeface="Comic Sans MS" pitchFamily="66" charset="0"/>
              </a:rPr>
              <a:t>ы </a:t>
            </a:r>
            <a:r>
              <a:rPr lang="ru-RU" b="1" dirty="0">
                <a:latin typeface="Comic Sans MS" pitchFamily="66" charset="0"/>
              </a:rPr>
              <a:t>не всегда готовы бороться с </a:t>
            </a:r>
            <a:r>
              <a:rPr lang="ru-RU" b="1" dirty="0" smtClean="0">
                <a:latin typeface="Comic Sans MS" pitchFamily="66" charset="0"/>
              </a:rPr>
              <a:t>вредными привычками, </a:t>
            </a:r>
            <a:r>
              <a:rPr lang="ru-RU" b="1" dirty="0">
                <a:latin typeface="Comic Sans MS" pitchFamily="66" charset="0"/>
              </a:rPr>
              <a:t>а с другой стороны, не всегда готовы признать, что бороться необходимо, поскольку иногда больше концентрируемся на сиюминутных ощущениях, чем на неприятных последствиях. </a:t>
            </a:r>
            <a:endParaRPr lang="ru-RU" b="1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ru-RU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Осознание </a:t>
            </a:r>
            <a:r>
              <a:rPr lang="ru-RU" b="1" dirty="0">
                <a:solidFill>
                  <a:schemeClr val="tx1"/>
                </a:solidFill>
                <a:latin typeface="Comic Sans MS" pitchFamily="66" charset="0"/>
              </a:rPr>
              <a:t>степени вреда привычки происходит чаще всего тогда, когда </a:t>
            </a:r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мы </a:t>
            </a:r>
            <a:r>
              <a:rPr lang="ru-RU" b="1" dirty="0">
                <a:solidFill>
                  <a:schemeClr val="tx1"/>
                </a:solidFill>
                <a:latin typeface="Comic Sans MS" pitchFamily="66" charset="0"/>
              </a:rPr>
              <a:t>уже становимся зависимыми от того, что помогало нам расслабиться и переключиться, когда локальная проблема незаметно превращается в глобальную – алкоголизм, </a:t>
            </a:r>
            <a:r>
              <a:rPr lang="ru-RU" b="1" dirty="0" err="1">
                <a:solidFill>
                  <a:schemeClr val="tx1"/>
                </a:solidFill>
                <a:latin typeface="Comic Sans MS" pitchFamily="66" charset="0"/>
              </a:rPr>
              <a:t>табакокурение</a:t>
            </a:r>
            <a:r>
              <a:rPr lang="ru-RU" b="1" dirty="0">
                <a:solidFill>
                  <a:schemeClr val="tx1"/>
                </a:solidFill>
                <a:latin typeface="Comic Sans MS" pitchFamily="66" charset="0"/>
              </a:rPr>
              <a:t>, игровую зависимость, эстетическую непривлекательность и разбитую жизнь.</a:t>
            </a:r>
          </a:p>
        </p:txBody>
      </p:sp>
    </p:spTree>
    <p:extLst>
      <p:ext uri="{BB962C8B-B14F-4D97-AF65-F5344CB8AC3E}">
        <p14:creationId xmlns:p14="http://schemas.microsoft.com/office/powerpoint/2010/main" val="349415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Comic Sans MS" pitchFamily="66" charset="0"/>
              </a:rPr>
              <a:t>Рискованное поведение современной молодёжи</a:t>
            </a:r>
            <a:endParaRPr lang="ru-RU" sz="3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8214" y="1988840"/>
            <a:ext cx="8424936" cy="7292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Суицидальное поведение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8214" y="2852937"/>
            <a:ext cx="8424936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chemeClr val="tx2"/>
                </a:solidFill>
                <a:latin typeface="Comic Sans MS" pitchFamily="66" charset="0"/>
              </a:rPr>
              <a:t>Табакокурение</a:t>
            </a:r>
            <a:endParaRPr lang="ru-RU" sz="32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8214" y="3661777"/>
            <a:ext cx="8424936" cy="6465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Алкоголизм</a:t>
            </a:r>
            <a:endParaRPr lang="ru-RU" sz="3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4097" y="4464858"/>
            <a:ext cx="8424936" cy="8160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Comic Sans MS" pitchFamily="66" charset="0"/>
              </a:rPr>
              <a:t>Наркомания</a:t>
            </a:r>
            <a:endParaRPr lang="ru-RU" sz="32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4097" y="5445224"/>
            <a:ext cx="8424936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Компьютерная зависимость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0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268760"/>
            <a:ext cx="7452816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/>
              <a:t>Если Вы думаете, что избавиться от вредной привычки – значит прекратить её осуществление,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то </a:t>
            </a:r>
            <a:r>
              <a:rPr lang="ru-RU" sz="4000" b="1" dirty="0"/>
              <a:t>ошибаетесь, поскольку всё дело, естественно, не в самой привычке, а в том, что скрывается за ней.</a:t>
            </a:r>
          </a:p>
        </p:txBody>
      </p:sp>
    </p:spTree>
    <p:extLst>
      <p:ext uri="{BB962C8B-B14F-4D97-AF65-F5344CB8AC3E}">
        <p14:creationId xmlns:p14="http://schemas.microsoft.com/office/powerpoint/2010/main" val="349223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chemeClr val="tx2"/>
                </a:solidFill>
                <a:latin typeface="Comic Sans MS" pitchFamily="66" charset="0"/>
              </a:rPr>
              <a:t>Ключевые вопросы</a:t>
            </a:r>
            <a:endParaRPr lang="ru-RU" sz="4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518982"/>
            <a:ext cx="259228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>ВОПРОС 1.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67844" y="1498535"/>
            <a:ext cx="259228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Bookman Old Style" pitchFamily="18" charset="0"/>
              </a:rPr>
              <a:t>ВОПРОС 2.</a:t>
            </a:r>
            <a:endParaRPr lang="ru-RU" b="1" dirty="0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2" y="2276872"/>
            <a:ext cx="2736304" cy="3624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omic Sans MS" pitchFamily="66" charset="0"/>
              </a:rPr>
              <a:t>Вспомните, в связи с чем Вы впервые выкурили сигарету, выпили стакан алкоголя, сыграли в азартную игру и т.д.? Что Вы почувствовали в результате своего первого опыта? Возможно, у Вас сформировалась связь: тревога – курение (алкоголь, игра и т.д.) – успокоение</a:t>
            </a:r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?</a:t>
            </a:r>
            <a:endParaRPr lang="ru-R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84168" y="243000"/>
            <a:ext cx="2736305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>ВОПРОС 3.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12160" y="980727"/>
            <a:ext cx="3047461" cy="56521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Comic Sans MS" pitchFamily="66" charset="0"/>
              </a:rPr>
              <a:t>Были ли в Вашей жизни периоды, когда Вы не курили, не употребляли спиртное, не играли в азартные игры и т.д.? Если были, то, вспомните, с чем были связаны такие периоды? Дело в том, что: 1) если у Вас были периоды без вредных привычек, то Вы способны так жить; </a:t>
            </a:r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ru-RU" sz="1600" dirty="0">
                <a:solidFill>
                  <a:schemeClr val="tx1"/>
                </a:solidFill>
                <a:latin typeface="Comic Sans MS" pitchFamily="66" charset="0"/>
              </a:rPr>
              <a:t>) в периоды без вредных привычек, вероятно, появлялось что-то или кто-то, в результате чего у Вас возникало ощущение безопасности, покоя и защищённости от внутреннего напряжения и тревог. Подумайте: что это или кто это?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87824" y="2264335"/>
            <a:ext cx="2952328" cy="43685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Comic Sans MS" pitchFamily="66" charset="0"/>
              </a:rPr>
              <a:t>Подумайте о том, в какие моменты у Вас пробуждается потребность выкурить сигарету, выпить стакан алкоголя, поиграть и т.д.? Если Вы проанализируете все ситуации, то поймёте, что в них есть один общий признак – все они вызывают у Вас симптомы внутреннего напряжения, скрытой тревоги, беспокойства</a:t>
            </a:r>
            <a:r>
              <a:rPr lang="ru-RU" sz="16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  <a:endParaRPr lang="ru-RU" sz="1600" b="1" dirty="0">
              <a:solidFill>
                <a:schemeClr val="tx2"/>
              </a:solidFill>
              <a:latin typeface="Comic Sans MS" pitchFamily="66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0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chemeClr val="tx2"/>
                </a:solidFill>
                <a:latin typeface="Comic Sans MS" pitchFamily="66" charset="0"/>
              </a:rPr>
              <a:t>Ключевые вопросы</a:t>
            </a:r>
            <a:endParaRPr lang="ru-RU" sz="4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3648" y="1527216"/>
            <a:ext cx="259228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>ВОПРОС 4.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52020" y="1527216"/>
            <a:ext cx="259228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Bookman Old Style" pitchFamily="18" charset="0"/>
              </a:rPr>
              <a:t>ВОПРОС 5.</a:t>
            </a:r>
            <a:endParaRPr lang="ru-RU" b="1" dirty="0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80727" y="2319873"/>
            <a:ext cx="2736304" cy="3624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Не становится ли курение, употребление спиртного, игра в азартные игры и т.д. следствием Вашего беспокойства по поводу возможных ошибок и неудач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?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72000" y="2319875"/>
            <a:ext cx="2880320" cy="19012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Осознаёте </a:t>
            </a:r>
            <a:r>
              <a:rPr lang="ru-RU" b="1" dirty="0">
                <a:solidFill>
                  <a:schemeClr val="tx2"/>
                </a:solidFill>
              </a:rPr>
              <a:t>ли Вы </a:t>
            </a:r>
            <a:r>
              <a:rPr lang="ru-RU" b="1" dirty="0" smtClean="0">
                <a:solidFill>
                  <a:schemeClr val="tx2"/>
                </a:solidFill>
              </a:rPr>
              <a:t>негативные последствия </a:t>
            </a:r>
            <a:r>
              <a:rPr lang="ru-RU" b="1" dirty="0">
                <a:solidFill>
                  <a:schemeClr val="tx2"/>
                </a:solidFill>
              </a:rPr>
              <a:t>своей вредной привычки?</a:t>
            </a:r>
            <a:endParaRPr lang="ru-RU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25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Механизм </a:t>
            </a:r>
            <a:r>
              <a:rPr lang="ru-RU" sz="3200" b="1" dirty="0" smtClean="0">
                <a:solidFill>
                  <a:schemeClr val="tx1"/>
                </a:solidFill>
              </a:rPr>
              <a:t>возникновения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рискованного поведения:</a:t>
            </a:r>
            <a:endParaRPr lang="ru-RU" sz="3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61758"/>
            <a:ext cx="8784976" cy="508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5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99592" y="980728"/>
            <a:ext cx="7416824" cy="49685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sz="1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lvl="1" algn="ctr"/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Привычку очень трудно не только победить, но даже изменить, поскольку если человек вынужден что-то изменять, он испытывает стресс и </a:t>
            </a: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дискомфорт, 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тогда как возвращение к привычным действиям вызывает чувство удовлетворения и защищенности</a:t>
            </a:r>
            <a:r>
              <a:rPr lang="ru-RU" sz="2400" i="1" dirty="0">
                <a:solidFill>
                  <a:schemeClr val="tx1"/>
                </a:solidFill>
                <a:latin typeface="Comic Sans MS" pitchFamily="66" charset="0"/>
              </a:rPr>
              <a:t>. </a:t>
            </a:r>
            <a:endParaRPr lang="ru-RU" sz="2400" i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lvl="1" algn="ctr"/>
            <a:endParaRPr lang="ru-RU" sz="2400" i="1" dirty="0">
              <a:solidFill>
                <a:schemeClr val="tx1"/>
              </a:solidFill>
              <a:latin typeface="Comic Sans MS" pitchFamily="66" charset="0"/>
            </a:endParaRPr>
          </a:p>
          <a:p>
            <a:pPr marL="0" lvl="1" algn="ctr"/>
            <a:r>
              <a:rPr lang="ru-RU" sz="2400" dirty="0" smtClean="0">
                <a:solidFill>
                  <a:schemeClr val="tx2"/>
                </a:solidFill>
                <a:latin typeface="Comic Sans MS" pitchFamily="66" charset="0"/>
              </a:rPr>
              <a:t>Это </a:t>
            </a:r>
            <a:r>
              <a:rPr lang="ru-RU" sz="2400" dirty="0">
                <a:solidFill>
                  <a:schemeClr val="tx2"/>
                </a:solidFill>
                <a:latin typeface="Comic Sans MS" pitchFamily="66" charset="0"/>
              </a:rPr>
              <a:t>происходит потому, что привычка – </a:t>
            </a:r>
            <a:r>
              <a:rPr lang="ru-RU" sz="2400" dirty="0" smtClean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chemeClr val="tx2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chemeClr val="tx2"/>
                </a:solidFill>
                <a:latin typeface="Comic Sans MS" pitchFamily="66" charset="0"/>
              </a:rPr>
              <a:t>это </a:t>
            </a:r>
            <a:r>
              <a:rPr lang="ru-RU" sz="2400" dirty="0">
                <a:solidFill>
                  <a:schemeClr val="tx2"/>
                </a:solidFill>
                <a:latin typeface="Comic Sans MS" pitchFamily="66" charset="0"/>
              </a:rPr>
              <a:t>проявление </a:t>
            </a:r>
            <a:r>
              <a:rPr lang="ru-RU" sz="2400" dirty="0" smtClean="0">
                <a:solidFill>
                  <a:schemeClr val="tx2"/>
                </a:solidFill>
                <a:latin typeface="Comic Sans MS" pitchFamily="66" charset="0"/>
              </a:rPr>
              <a:t>инстинкта.</a:t>
            </a:r>
          </a:p>
          <a:p>
            <a:pPr marL="0" lvl="1" algn="ctr"/>
            <a:endParaRPr lang="ru-RU" sz="2400" dirty="0">
              <a:solidFill>
                <a:schemeClr val="tx2"/>
              </a:solidFill>
              <a:latin typeface="Comic Sans MS" pitchFamily="66" charset="0"/>
            </a:endParaRPr>
          </a:p>
          <a:p>
            <a:pPr marL="0" lvl="1" algn="ctr"/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В</a:t>
            </a: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сякая 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привычка </a:t>
            </a: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закрепляется </a:t>
            </a:r>
            <a:b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только 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потому, что </a:t>
            </a: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сопровождается </a:t>
            </a:r>
            <a:r>
              <a:rPr lang="ru-RU" sz="2400" dirty="0">
                <a:solidFill>
                  <a:schemeClr val="tx1"/>
                </a:solidFill>
                <a:latin typeface="Comic Sans MS" pitchFamily="66" charset="0"/>
              </a:rPr>
              <a:t>положительными </a:t>
            </a: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эмоциями.</a:t>
            </a:r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2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Comic Sans MS" pitchFamily="66" charset="0"/>
              </a:rPr>
              <a:t>РЕКОМЕНДАЦИИ и УПРАЖНЕНИЯ:</a:t>
            </a:r>
            <a:endParaRPr lang="ru-RU" sz="32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Загнутый угол 3"/>
          <p:cNvSpPr/>
          <p:nvPr/>
        </p:nvSpPr>
        <p:spPr>
          <a:xfrm>
            <a:off x="179512" y="2064174"/>
            <a:ext cx="3096344" cy="4176464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И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збавиться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от вредных привычек на самом деле обозначает справиться с чувством тревоги</a:t>
            </a:r>
          </a:p>
        </p:txBody>
      </p:sp>
      <p:sp>
        <p:nvSpPr>
          <p:cNvPr id="5" name="Загнутый угол 4"/>
          <p:cNvSpPr/>
          <p:nvPr/>
        </p:nvSpPr>
        <p:spPr>
          <a:xfrm>
            <a:off x="3419426" y="1632126"/>
            <a:ext cx="5522466" cy="504056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Спросите у себя: «То</a:t>
            </a:r>
            <a:r>
              <a:rPr lang="ru-RU" sz="2400" b="1" dirty="0">
                <a:solidFill>
                  <a:schemeClr val="tx2"/>
                </a:solidFill>
              </a:rPr>
              <a:t>, что я тревожусь, испытываю внутреннее напряжение способствует ли изменению ситуации, решению проблемы»? Постепенно Вы придёте к очевидному выводу: Ваши тревоги и внутреннее напряжение не решают проблемы. Таким образом, тревожиться вредно и бессмысленно.</a:t>
            </a:r>
            <a:endParaRPr lang="ru-RU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7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23728" y="548720"/>
            <a:ext cx="4608512" cy="1224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СИМПТОМЫ ТРЕВОГИ:</a:t>
            </a:r>
            <a:endParaRPr lang="ru-RU" sz="2400" b="1" dirty="0">
              <a:latin typeface="Bookman Old Style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844824"/>
            <a:ext cx="8424936" cy="46956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Comic Sans MS" pitchFamily="66" charset="0"/>
              </a:rPr>
              <a:t>Мысли</a:t>
            </a:r>
            <a:r>
              <a:rPr lang="ru-RU" sz="2000" b="1" i="1" dirty="0">
                <a:solidFill>
                  <a:schemeClr val="tx2"/>
                </a:solidFill>
                <a:latin typeface="Comic Sans MS" pitchFamily="66" charset="0"/>
              </a:rPr>
              <a:t>:</a:t>
            </a:r>
            <a:r>
              <a:rPr lang="ru-RU" sz="2000" b="1" i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переоценка опасности; недооценка своей способности справиться с ситуацией; недооценка доступной помощи; опасения и катастрофические мысли.</a:t>
            </a:r>
          </a:p>
          <a:p>
            <a:pPr algn="ctr"/>
            <a:endParaRPr lang="ru-RU" sz="2000" b="1" i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Comic Sans MS" pitchFamily="66" charset="0"/>
              </a:rPr>
              <a:t>Чувства</a:t>
            </a:r>
            <a:r>
              <a:rPr lang="ru-RU" sz="2000" b="1" i="1" dirty="0">
                <a:solidFill>
                  <a:schemeClr val="tx2"/>
                </a:solidFill>
                <a:latin typeface="Comic Sans MS" pitchFamily="66" charset="0"/>
              </a:rPr>
              <a:t>:</a:t>
            </a:r>
            <a:r>
              <a:rPr lang="ru-RU" sz="2000" b="1" i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нервозность; раздражительность; паника.</a:t>
            </a:r>
          </a:p>
          <a:p>
            <a:pPr algn="ctr"/>
            <a:r>
              <a:rPr lang="ru-RU" sz="2000" b="1" i="1" dirty="0">
                <a:solidFill>
                  <a:schemeClr val="tx1"/>
                </a:solidFill>
                <a:latin typeface="Comic Sans MS" pitchFamily="66" charset="0"/>
              </a:rPr>
              <a:t>Физические реакции: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потение ладоней; мышечное напряжение; учащенное сердцебиение; покраснение щек; головокружение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/>
            <a:endParaRPr lang="ru-RU" sz="20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ru-RU" sz="2000" b="1" i="1" dirty="0">
                <a:solidFill>
                  <a:schemeClr val="tx2"/>
                </a:solidFill>
                <a:latin typeface="Comic Sans MS" pitchFamily="66" charset="0"/>
              </a:rPr>
              <a:t>Поведение:</a:t>
            </a:r>
            <a:r>
              <a:rPr lang="ru-RU" sz="2000" b="1" i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избегание ситуаций, вызывающих тревогу; выход из ситуации, когда тревога уже возникла; стремление делать все идеально или стремление контролировать </a:t>
            </a:r>
            <a:r>
              <a:rPr lang="ru-RU" dirty="0"/>
              <a:t>событие для предотвращения опасности.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031940" y="162880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5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5752" y="3068960"/>
            <a:ext cx="7988696" cy="29969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dirty="0">
              <a:latin typeface="Comic Sans MS" pitchFamily="66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336484"/>
              </p:ext>
            </p:extLst>
          </p:nvPr>
        </p:nvGraphicFramePr>
        <p:xfrm>
          <a:off x="899592" y="3631332"/>
          <a:ext cx="7416824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2932"/>
                <a:gridCol w="2220583"/>
                <a:gridCol w="2220583"/>
                <a:gridCol w="2082726"/>
              </a:tblGrid>
              <a:tr h="1087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Дата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Ситуация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Острота симптомов тревоги (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0 - 10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Как я сумел с нею справиться (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82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899592" y="408354"/>
            <a:ext cx="7488832" cy="23725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</a:rPr>
              <a:t>Определите, в каких ситуациях вы испытываете тревогу. Проанализируйте, насколько сильно у вас развиты симптомы тревоги и насколько эффективно ваше поведение, направленное на преодоление тревоги. Для этого предлагаю вам начать вести </a:t>
            </a:r>
            <a:r>
              <a:rPr lang="ru-RU" sz="2400" b="1" dirty="0" err="1" smtClean="0">
                <a:solidFill>
                  <a:schemeClr val="tx1"/>
                </a:solidFill>
              </a:rPr>
              <a:t>ДНЕВНИК:</a:t>
            </a:r>
            <a:r>
              <a:rPr lang="ru-RU" sz="2400" b="1" dirty="0" err="1" smtClean="0"/>
              <a:t>нию</a:t>
            </a:r>
            <a:r>
              <a:rPr lang="ru-RU" sz="2400" b="1" dirty="0" smtClean="0"/>
              <a:t> </a:t>
            </a:r>
            <a:r>
              <a:rPr lang="ru-RU" sz="2000" b="1" dirty="0"/>
              <a:t>собственной тревоги:</a:t>
            </a:r>
            <a:endParaRPr lang="ru-RU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37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Упражнение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  <a:latin typeface="Comic Sans MS" pitchFamily="66" charset="0"/>
              </a:rPr>
              <a:t>Возьмите </a:t>
            </a:r>
            <a:r>
              <a:rPr lang="ru-RU" sz="2700" b="1" dirty="0">
                <a:solidFill>
                  <a:schemeClr val="tx1"/>
                </a:solidFill>
                <a:latin typeface="Comic Sans MS" pitchFamily="66" charset="0"/>
              </a:rPr>
              <a:t>лист бумаги формата А4 и разделите его </a:t>
            </a:r>
            <a:r>
              <a:rPr lang="ru-RU" sz="2700" b="1" dirty="0" smtClean="0">
                <a:solidFill>
                  <a:schemeClr val="tx1"/>
                </a:solidFill>
                <a:latin typeface="Comic Sans MS" pitchFamily="66" charset="0"/>
              </a:rPr>
              <a:t>пополам и напишите, что даёт Вам компьютер и повседневная жизнь. Обсудите написанное</a:t>
            </a:r>
            <a:r>
              <a:rPr lang="ru-RU" sz="2700" b="1" dirty="0">
                <a:solidFill>
                  <a:schemeClr val="tx1"/>
                </a:solidFill>
                <a:latin typeface="Comic Sans MS" pitchFamily="66" charset="0"/>
              </a:rPr>
              <a:t>. Покажите, что возможности повседневной жизни шире и интереснее, прежде всего, потому, что они разнообразны, в то время как компьютерные возможности строго ограничены компьютерной </a:t>
            </a:r>
            <a:r>
              <a:rPr lang="ru-RU" sz="2700" b="1" dirty="0" smtClean="0">
                <a:solidFill>
                  <a:schemeClr val="tx1"/>
                </a:solidFill>
                <a:latin typeface="Comic Sans MS" pitchFamily="66" charset="0"/>
              </a:rPr>
              <a:t>программой.</a:t>
            </a:r>
            <a:endParaRPr lang="ru-RU" sz="27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5" name="Загнутый угол 4"/>
          <p:cNvSpPr/>
          <p:nvPr/>
        </p:nvSpPr>
        <p:spPr>
          <a:xfrm>
            <a:off x="492655" y="4797152"/>
            <a:ext cx="3719305" cy="1692188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2"/>
                </a:solidFill>
              </a:rPr>
              <a:t>«Что даёт мне компьютер?»</a:t>
            </a:r>
            <a:endParaRPr lang="ru-RU" sz="3200" dirty="0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4775773" y="4869160"/>
            <a:ext cx="4032448" cy="162018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2"/>
                </a:solidFill>
              </a:rPr>
              <a:t>«Что даёт мне повседневная жизнь?»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9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Comic Sans MS" pitchFamily="66" charset="0"/>
              </a:rPr>
              <a:t>ГЛАВНЫЙ ВОПРОС:</a:t>
            </a:r>
            <a:endParaRPr lang="ru-RU" sz="4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700808"/>
            <a:ext cx="8496944" cy="49685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b="1" dirty="0">
                <a:solidFill>
                  <a:schemeClr val="tx1"/>
                </a:solidFill>
                <a:latin typeface="Comic Sans MS" pitchFamily="66" charset="0"/>
              </a:rPr>
              <a:t>Подумайте, хотите ли Вы быть свободным от вредных привычек и дарить счастье и свободу Вашим близким людям? Если ответ положительный, то самое время начать управлять своей жизнью на правах её счастливого обладателя. Ведь </a:t>
            </a:r>
            <a:r>
              <a:rPr lang="ru-RU" sz="2800" b="1" u="sng" dirty="0">
                <a:solidFill>
                  <a:schemeClr val="tx1"/>
                </a:solidFill>
                <a:latin typeface="Comic Sans MS" pitchFamily="66" charset="0"/>
              </a:rPr>
              <a:t>мы сами, а не наши вредные привычки, способны эффективно руководить нашей жизнью</a:t>
            </a:r>
            <a:r>
              <a:rPr lang="ru-RU" sz="2800" b="1" dirty="0">
                <a:solidFill>
                  <a:schemeClr val="tx1"/>
                </a:solidFill>
                <a:latin typeface="Comic Sans MS" pitchFamily="66" charset="0"/>
              </a:rPr>
              <a:t>. Не так ли?</a:t>
            </a:r>
          </a:p>
        </p:txBody>
      </p:sp>
    </p:spTree>
    <p:extLst>
      <p:ext uri="{BB962C8B-B14F-4D97-AF65-F5344CB8AC3E}">
        <p14:creationId xmlns:p14="http://schemas.microsoft.com/office/powerpoint/2010/main" val="357716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660373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e-BY" sz="3300" dirty="0" smtClean="0">
                <a:solidFill>
                  <a:schemeClr val="tx1"/>
                </a:solidFill>
                <a:latin typeface="Comic Sans MS" pitchFamily="66" charset="0"/>
              </a:rPr>
              <a:t>Приоритетные направления </a:t>
            </a:r>
            <a:r>
              <a:rPr lang="be-BY" sz="3300" dirty="0">
                <a:solidFill>
                  <a:schemeClr val="tx1"/>
                </a:solidFill>
                <a:latin typeface="Comic Sans MS" pitchFamily="66" charset="0"/>
              </a:rPr>
              <a:t>фундаментальных и прикладных научных исследований </a:t>
            </a:r>
            <a:r>
              <a:rPr lang="ru-RU" sz="3300" dirty="0">
                <a:solidFill>
                  <a:schemeClr val="tx1"/>
                </a:solidFill>
                <a:latin typeface="Comic Sans MS" pitchFamily="66" charset="0"/>
              </a:rPr>
              <a:t>Республики Беларусь на 2016-2020 годы</a:t>
            </a:r>
            <a:r>
              <a:rPr lang="be-BY" sz="3300" dirty="0">
                <a:solidFill>
                  <a:schemeClr val="tx1"/>
                </a:solidFill>
                <a:latin typeface="Comic Sans MS" pitchFamily="66" charset="0"/>
              </a:rPr>
              <a:t>: </a:t>
            </a:r>
            <a:endParaRPr lang="be-BY" sz="33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endParaRPr lang="be-BY" sz="3600" b="1" u="sng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be-BY" sz="4000" b="1" u="sng" dirty="0" smtClean="0">
                <a:solidFill>
                  <a:srgbClr val="002060"/>
                </a:solidFill>
                <a:latin typeface="Comic Sans MS" pitchFamily="66" charset="0"/>
              </a:rPr>
              <a:t>Б</a:t>
            </a:r>
            <a:r>
              <a:rPr lang="ru-RU" sz="4000" b="1" u="sng" dirty="0" err="1" smtClean="0">
                <a:solidFill>
                  <a:srgbClr val="002060"/>
                </a:solidFill>
                <a:latin typeface="Comic Sans MS" pitchFamily="66" charset="0"/>
              </a:rPr>
              <a:t>езопасность</a:t>
            </a:r>
            <a:r>
              <a:rPr lang="ru-RU" sz="4000" b="1" u="sng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4000" b="1" u="sng" dirty="0">
                <a:solidFill>
                  <a:srgbClr val="002060"/>
                </a:solidFill>
                <a:latin typeface="Comic Sans MS" pitchFamily="66" charset="0"/>
              </a:rPr>
              <a:t>человека, общества и </a:t>
            </a:r>
            <a:r>
              <a:rPr lang="ru-RU" sz="4000" b="1" u="sng" dirty="0" smtClean="0">
                <a:solidFill>
                  <a:srgbClr val="002060"/>
                </a:solidFill>
                <a:latin typeface="Comic Sans MS" pitchFamily="66" charset="0"/>
              </a:rPr>
              <a:t>государства</a:t>
            </a:r>
            <a:endParaRPr lang="ru-RU" sz="4000" b="1" u="sng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7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  <a:t>Вы всегда можете обратиться  </a:t>
            </a:r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>за </a:t>
            </a:r>
            <a:r>
              <a:rPr lang="ru-RU" sz="3600" b="1" dirty="0">
                <a:solidFill>
                  <a:schemeClr val="tx1"/>
                </a:solidFill>
                <a:latin typeface="Comic Sans MS" pitchFamily="66" charset="0"/>
              </a:rPr>
              <a:t>помощью:</a:t>
            </a:r>
            <a:endParaRPr lang="ru-RU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1556792"/>
            <a:ext cx="8496944" cy="49685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>в </a:t>
            </a:r>
            <a:r>
              <a:rPr lang="ru-RU" sz="2400" b="1" dirty="0">
                <a:solidFill>
                  <a:schemeClr val="tx2"/>
                </a:solidFill>
                <a:latin typeface="Comic Sans MS" pitchFamily="66" charset="0"/>
              </a:rPr>
              <a:t>Институт психологии БГПУ, на кафедру социальной и семейной психологии по адресу: г. Минск, ул. Ф. Скорины, 13, </a:t>
            </a: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>ауд</a:t>
            </a:r>
            <a:r>
              <a:rPr lang="ru-RU" sz="2400" b="1" dirty="0">
                <a:solidFill>
                  <a:schemeClr val="tx2"/>
                </a:solidFill>
                <a:latin typeface="Comic Sans MS" pitchFamily="66" charset="0"/>
              </a:rPr>
              <a:t>. 309. Телефон: (8017) 369 88 95. </a:t>
            </a:r>
            <a:endParaRPr lang="ru-RU" sz="24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  <a:p>
            <a:pPr marL="457200" indent="-457200"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на 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сайт «Центр кризисной психологии», где можно оставить письмо с просьбой о помощи в разделе «Обратная связь» 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Comic Sans MS" pitchFamily="66" charset="0"/>
              </a:rPr>
              <a:t>e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-</a:t>
            </a:r>
            <a:r>
              <a:rPr lang="en-US" sz="2400" b="1" dirty="0">
                <a:solidFill>
                  <a:schemeClr val="tx1"/>
                </a:solidFill>
                <a:latin typeface="Comic Sans MS" pitchFamily="66" charset="0"/>
              </a:rPr>
              <a:t>mail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r>
              <a:rPr lang="en-US" sz="2400" b="1" u="sng" dirty="0" err="1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krizpsy</a:t>
            </a:r>
            <a:r>
              <a:rPr lang="ru-RU" sz="2400" b="1" u="sng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@</a:t>
            </a:r>
            <a:r>
              <a:rPr lang="en-US" sz="2400" b="1" u="sng" dirty="0" err="1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gmail</a:t>
            </a:r>
            <a:r>
              <a:rPr lang="ru-RU" sz="2400" b="1" u="sng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.</a:t>
            </a:r>
            <a:r>
              <a:rPr lang="en-US" sz="2400" b="1" u="sng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com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).</a:t>
            </a:r>
          </a:p>
          <a:p>
            <a:pPr marL="457200" indent="-457200" algn="ctr">
              <a:buFont typeface="Arial" pitchFamily="34" charset="0"/>
              <a:buChar char="•"/>
            </a:pPr>
            <a:endParaRPr lang="ru-RU" sz="2400" b="1" dirty="0">
              <a:solidFill>
                <a:schemeClr val="tx1"/>
              </a:solidFill>
              <a:latin typeface="Comic Sans MS" pitchFamily="66" charset="0"/>
            </a:endParaRPr>
          </a:p>
          <a:p>
            <a:pPr marL="457200" indent="-457200"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>Журнал «Диалог. Психологический и социально-педагогический журнал» </a:t>
            </a:r>
            <a:b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>(адрес сайта </a:t>
            </a:r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  <a:hlinkClick r:id="rId3"/>
              </a:rPr>
              <a:t>http</a:t>
            </a:r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hlinkClick r:id="rId3"/>
              </a:rPr>
              <a:t>://dialog.bspu.by</a:t>
            </a:r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  <a:hlinkClick r:id="rId3"/>
              </a:rPr>
              <a:t>/</a:t>
            </a: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>)</a:t>
            </a:r>
            <a:endParaRPr lang="ru-RU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57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804389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800" b="1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Comic Sans MS" pitchFamily="66" charset="0"/>
              </a:rPr>
              <a:t>В рискованные увлечения человек инвестирует </a:t>
            </a:r>
            <a:r>
              <a:rPr lang="ru-RU" sz="2800" b="1" dirty="0">
                <a:latin typeface="Comic Sans MS" pitchFamily="66" charset="0"/>
              </a:rPr>
              <a:t>своё здоровье, богатство человеческих отношений и время полноценной счастливой жизни. Пора всем нам задуматься о том, не слишком ли дорогую цену мы платим за то сиюминутное удовольствие, которое получаем? Ведь мы теряем нечто более ценное: то, что даётся нам раз </a:t>
            </a:r>
            <a:r>
              <a:rPr lang="ru-RU" sz="2800" b="1" dirty="0" smtClean="0">
                <a:latin typeface="Comic Sans MS" pitchFamily="66" charset="0"/>
              </a:rPr>
              <a:t/>
            </a:r>
            <a:br>
              <a:rPr lang="ru-RU" sz="2800" b="1" dirty="0" smtClean="0">
                <a:latin typeface="Comic Sans MS" pitchFamily="66" charset="0"/>
              </a:rPr>
            </a:br>
            <a:r>
              <a:rPr lang="ru-RU" sz="2800" b="1" dirty="0" smtClean="0">
                <a:latin typeface="Comic Sans MS" pitchFamily="66" charset="0"/>
              </a:rPr>
              <a:t>и </a:t>
            </a:r>
            <a:r>
              <a:rPr lang="ru-RU" sz="2800" b="1" dirty="0">
                <a:latin typeface="Comic Sans MS" pitchFamily="66" charset="0"/>
              </a:rPr>
              <a:t>на всю жизнь.</a:t>
            </a:r>
          </a:p>
        </p:txBody>
      </p:sp>
    </p:spTree>
    <p:extLst>
      <p:ext uri="{BB962C8B-B14F-4D97-AF65-F5344CB8AC3E}">
        <p14:creationId xmlns:p14="http://schemas.microsoft.com/office/powerpoint/2010/main" val="41816996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latin typeface="Comic Sans MS" pitchFamily="66" charset="0"/>
              </a:rPr>
              <a:t>СПАСИБО ЗА ВНИМАНИЕ!</a:t>
            </a:r>
            <a:endParaRPr lang="ru-RU" sz="4000" b="1" dirty="0">
              <a:latin typeface="Comic Sans MS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" y="4221088"/>
            <a:ext cx="2801945" cy="193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24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Основная проблема</a:t>
            </a:r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588365" cy="4065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latin typeface="Comic Sans MS" pitchFamily="66" charset="0"/>
              </a:rPr>
              <a:t>О</a:t>
            </a:r>
            <a:r>
              <a:rPr lang="ru-RU" sz="3600" b="1" dirty="0" smtClean="0">
                <a:latin typeface="Comic Sans MS" pitchFamily="66" charset="0"/>
              </a:rPr>
              <a:t>чень </a:t>
            </a:r>
            <a:r>
              <a:rPr lang="ru-RU" sz="3600" b="1" dirty="0">
                <a:latin typeface="Comic Sans MS" pitchFamily="66" charset="0"/>
              </a:rPr>
              <a:t>сложно учесть абсолютно все, что </a:t>
            </a:r>
            <a:r>
              <a:rPr lang="ru-RU" sz="3600" b="1" dirty="0" smtClean="0">
                <a:latin typeface="Comic Sans MS" pitchFamily="66" charset="0"/>
              </a:rPr>
              <a:t>происходит </a:t>
            </a:r>
            <a:br>
              <a:rPr lang="ru-RU" sz="3600" b="1" dirty="0" smtClean="0">
                <a:latin typeface="Comic Sans MS" pitchFamily="66" charset="0"/>
              </a:rPr>
            </a:br>
            <a:r>
              <a:rPr lang="ru-RU" sz="3600" b="1" dirty="0" smtClean="0">
                <a:latin typeface="Comic Sans MS" pitchFamily="66" charset="0"/>
              </a:rPr>
              <a:t>с </a:t>
            </a:r>
            <a:r>
              <a:rPr lang="ru-RU" sz="3600" b="1" u="sng" dirty="0">
                <a:latin typeface="Comic Sans MS" pitchFamily="66" charset="0"/>
              </a:rPr>
              <a:t>изменяющимся</a:t>
            </a:r>
            <a:r>
              <a:rPr lang="ru-RU" sz="3600" b="1" dirty="0">
                <a:latin typeface="Comic Sans MS" pitchFamily="66" charset="0"/>
              </a:rPr>
              <a:t> </a:t>
            </a:r>
            <a:r>
              <a:rPr lang="ru-RU" sz="3600" b="1" u="sng" dirty="0">
                <a:latin typeface="Comic Sans MS" pitchFamily="66" charset="0"/>
              </a:rPr>
              <a:t>человеком</a:t>
            </a:r>
            <a:r>
              <a:rPr lang="ru-RU" sz="3600" b="1" dirty="0">
                <a:latin typeface="Comic Sans MS" pitchFamily="66" charset="0"/>
              </a:rPr>
              <a:t> </a:t>
            </a:r>
            <a:r>
              <a:rPr lang="ru-RU" sz="3600" b="1" dirty="0" smtClean="0">
                <a:latin typeface="Comic Sans MS" pitchFamily="66" charset="0"/>
              </a:rPr>
              <a:t/>
            </a:r>
            <a:br>
              <a:rPr lang="ru-RU" sz="3600" b="1" dirty="0" smtClean="0">
                <a:latin typeface="Comic Sans MS" pitchFamily="66" charset="0"/>
              </a:rPr>
            </a:br>
            <a:r>
              <a:rPr lang="ru-RU" sz="3600" b="1" dirty="0" smtClean="0">
                <a:latin typeface="Comic Sans MS" pitchFamily="66" charset="0"/>
              </a:rPr>
              <a:t>в </a:t>
            </a:r>
            <a:r>
              <a:rPr lang="ru-RU" sz="3600" b="1" u="sng" dirty="0">
                <a:latin typeface="Comic Sans MS" pitchFamily="66" charset="0"/>
              </a:rPr>
              <a:t>изменяющемся</a:t>
            </a:r>
            <a:r>
              <a:rPr lang="ru-RU" sz="3600" b="1" dirty="0">
                <a:latin typeface="Comic Sans MS" pitchFamily="66" charset="0"/>
              </a:rPr>
              <a:t> </a:t>
            </a:r>
            <a:r>
              <a:rPr lang="ru-RU" sz="3600" b="1" u="sng" dirty="0">
                <a:latin typeface="Comic Sans MS" pitchFamily="66" charset="0"/>
              </a:rPr>
              <a:t>мире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277" y="4797152"/>
            <a:ext cx="3292187" cy="172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83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Самое </a:t>
            </a:r>
            <a:r>
              <a:rPr lang="ru-RU" sz="2800" b="1" dirty="0">
                <a:solidFill>
                  <a:schemeClr val="tx1"/>
                </a:solidFill>
                <a:latin typeface="Comic Sans MS" pitchFamily="66" charset="0"/>
              </a:rPr>
              <a:t>важное, на что следует обратить внимание: </a:t>
            </a:r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юноша (девушка) ищет </a:t>
            </a:r>
            <a:b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Comic Sans MS" pitchFamily="66" charset="0"/>
              </a:rPr>
              <a:t>не </a:t>
            </a:r>
            <a:r>
              <a:rPr lang="ru-RU" sz="2800" b="1" dirty="0">
                <a:solidFill>
                  <a:schemeClr val="tx1"/>
                </a:solidFill>
                <a:latin typeface="Comic Sans MS" pitchFamily="66" charset="0"/>
              </a:rPr>
              <a:t>смерти, а помощи, хочет, чтобы  кто-то ему показал, зачем жить, убедил, что жить не так уж плохо.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2039" y="2688564"/>
            <a:ext cx="2780104" cy="11283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Comic Sans MS" pitchFamily="66" charset="0"/>
              </a:rPr>
              <a:t>1.</a:t>
            </a:r>
            <a:endParaRPr lang="ru-RU" sz="32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87234" y="2539473"/>
            <a:ext cx="5466834" cy="14655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Деятельность Психологической </a:t>
            </a:r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службы БГПУ в области профилактики рискованного поведения студенческой молодежи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0666" y="4437112"/>
            <a:ext cx="2736304" cy="1417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2.</a:t>
            </a:r>
            <a:endParaRPr lang="ru-RU" sz="3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29147" y="4221088"/>
            <a:ext cx="5518143" cy="19442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Деятельность Центра кризисной психологии на базе кафедры социальной и семейной психологии БГПУ </a:t>
            </a: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в области профилактики рискованного поведения студенческой молодежи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ru-RU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011177" y="3000702"/>
            <a:ext cx="476057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2986970" y="4953420"/>
            <a:ext cx="43041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20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732381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latin typeface="Comic Sans MS" pitchFamily="66" charset="0"/>
              </a:rPr>
              <a:t>Деятельность Психологической службы БГПУ</a:t>
            </a:r>
            <a:endParaRPr lang="ru-RU" sz="66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0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С 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целью профилактики рискованного поведения сотрудниками психологической службы БГПУ успешно реализуются следующие комплексные программы</a:t>
            </a: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:</a:t>
            </a:r>
            <a:endParaRPr lang="ru-RU" sz="28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395536" y="2420888"/>
            <a:ext cx="3816424" cy="4032448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ПРОГРАММА 1.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Программа </a:t>
            </a: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профилактики зависимого поведения студенческой </a:t>
            </a: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молодежи</a:t>
            </a: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Цель </a:t>
            </a:r>
            <a:r>
              <a:rPr lang="ru-RU" sz="1600" dirty="0">
                <a:solidFill>
                  <a:schemeClr val="tx1"/>
                </a:solidFill>
                <a:latin typeface="Comic Sans MS" pitchFamily="66" charset="0"/>
              </a:rPr>
              <a:t>программы: пропаганда здорового образа </a:t>
            </a:r>
            <a:r>
              <a:rPr lang="ru-RU" sz="1600" dirty="0" smtClean="0">
                <a:solidFill>
                  <a:schemeClr val="tx1"/>
                </a:solidFill>
                <a:latin typeface="Comic Sans MS" pitchFamily="66" charset="0"/>
              </a:rPr>
              <a:t>жизни</a:t>
            </a:r>
            <a:endParaRPr lang="ru-R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4355976" y="2420888"/>
            <a:ext cx="4608512" cy="3744416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ПРОГРАММА 2.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Программа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профилактики суицидального поведения студенческой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молодежи</a:t>
            </a:r>
            <a:endParaRPr lang="ru-RU" sz="2400" b="1" dirty="0">
              <a:solidFill>
                <a:schemeClr val="tx2"/>
              </a:solidFill>
              <a:latin typeface="Comic Sans MS" pitchFamily="66" charset="0"/>
            </a:endParaRPr>
          </a:p>
          <a:p>
            <a:pPr algn="ctr"/>
            <a:endParaRPr lang="ru-RU" sz="16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Comic Sans MS" pitchFamily="66" charset="0"/>
              </a:rPr>
              <a:t>Цель программы: оказание психологической помощи студентам; методической и психолого-педагогической поддержки преподавателям, кураторам студенческих групп и воспитателям общежитий</a:t>
            </a:r>
            <a:endParaRPr lang="ru-RU" sz="16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endParaRPr lang="ru-RU" sz="2400" b="1" dirty="0">
              <a:solidFill>
                <a:schemeClr val="tx2"/>
              </a:solidFill>
              <a:latin typeface="Comic Sans MS" pitchFamily="66" charset="0"/>
            </a:endParaRPr>
          </a:p>
          <a:p>
            <a:pPr algn="ctr"/>
            <a:endParaRPr lang="ru-RU" sz="2400" b="1" dirty="0">
              <a:solidFill>
                <a:schemeClr val="tx2"/>
              </a:solidFill>
              <a:latin typeface="Comic Sans MS" pitchFamily="66" charset="0"/>
            </a:endParaRPr>
          </a:p>
          <a:p>
            <a:pPr algn="ctr"/>
            <a:endParaRPr lang="ru-RU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70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4733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Comic Sans MS" pitchFamily="66" charset="0"/>
              </a:rPr>
              <a:t>Направления деятельности психологической службы БГПУ</a:t>
            </a:r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: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57239" y="1268760"/>
            <a:ext cx="8342624" cy="144016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Comic Sans MS" pitchFamily="66" charset="0"/>
              </a:rPr>
              <a:t>Психологическая диагностика</a:t>
            </a:r>
            <a:r>
              <a:rPr lang="ru-RU" sz="3200" b="1" dirty="0">
                <a:latin typeface="Comic Sans MS" pitchFamily="66" charset="0"/>
              </a:rPr>
              <a:t>.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183366" y="2132856"/>
            <a:ext cx="8695971" cy="1584176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Comic Sans MS" pitchFamily="66" charset="0"/>
              </a:rPr>
              <a:t>Психологическое просвещение </a:t>
            </a:r>
            <a:r>
              <a:rPr lang="ru-RU" sz="2800" b="1" dirty="0" smtClean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Comic Sans MS" pitchFamily="66" charset="0"/>
              </a:rPr>
              <a:t>и </a:t>
            </a:r>
            <a:r>
              <a:rPr lang="ru-RU" sz="2800" b="1" dirty="0">
                <a:solidFill>
                  <a:schemeClr val="tx2"/>
                </a:solidFill>
                <a:latin typeface="Comic Sans MS" pitchFamily="66" charset="0"/>
              </a:rPr>
              <a:t>профилактика</a:t>
            </a:r>
            <a:endParaRPr lang="ru-RU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555861" y="3212977"/>
            <a:ext cx="8298892" cy="1512168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Comic Sans MS" pitchFamily="66" charset="0"/>
              </a:rPr>
              <a:t>Психологическое консультирование</a:t>
            </a:r>
            <a:endParaRPr lang="ru-RU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625983" y="5301208"/>
            <a:ext cx="8158648" cy="144016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Comic Sans MS" pitchFamily="66" charset="0"/>
              </a:rPr>
              <a:t>Методическая деятельность</a:t>
            </a: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23528" y="4365104"/>
            <a:ext cx="8158648" cy="144016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Comic Sans MS" pitchFamily="66" charset="0"/>
              </a:rPr>
              <a:t>Психологическая коррекция</a:t>
            </a:r>
          </a:p>
        </p:txBody>
      </p:sp>
    </p:spTree>
    <p:extLst>
      <p:ext uri="{BB962C8B-B14F-4D97-AF65-F5344CB8AC3E}">
        <p14:creationId xmlns:p14="http://schemas.microsoft.com/office/powerpoint/2010/main" val="7449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4733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>Психологическая диагностика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122720" y="692696"/>
            <a:ext cx="8856984" cy="324036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2"/>
                </a:solidFill>
                <a:latin typeface="Comic Sans MS" pitchFamily="66" charset="0"/>
              </a:rPr>
              <a:t>Е</a:t>
            </a: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>жегодно </a:t>
            </a:r>
            <a:r>
              <a:rPr lang="ru-RU" sz="2200" b="1" dirty="0">
                <a:solidFill>
                  <a:schemeClr val="tx2"/>
                </a:solidFill>
                <a:latin typeface="Comic Sans MS" pitchFamily="66" charset="0"/>
              </a:rPr>
              <a:t>проводится диагностика </a:t>
            </a: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>студентов </a:t>
            </a:r>
            <a:r>
              <a:rPr lang="ru-RU" sz="2200" b="1" dirty="0">
                <a:solidFill>
                  <a:schemeClr val="tx2"/>
                </a:solidFill>
                <a:latin typeface="Comic Sans MS" pitchFamily="66" charset="0"/>
              </a:rPr>
              <a:t>БГПУ с целью выявления группы риска, а также изучение и анализ социально-психологических проблем, возникающих в процессе адаптации студентов </a:t>
            </a: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>1 </a:t>
            </a:r>
            <a:r>
              <a:rPr lang="ru-RU" sz="2200" b="1" dirty="0">
                <a:solidFill>
                  <a:schemeClr val="tx2"/>
                </a:solidFill>
                <a:latin typeface="Comic Sans MS" pitchFamily="66" charset="0"/>
              </a:rPr>
              <a:t>курса для использования полученных результатов в организации воспитательной работы со студенческой молодежью</a:t>
            </a: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91768" y="3140968"/>
            <a:ext cx="8640960" cy="3672408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  <a:latin typeface="Comic Sans MS" pitchFamily="66" charset="0"/>
              </a:rPr>
              <a:t>Е</a:t>
            </a:r>
            <a:r>
              <a:rPr lang="ru-RU" sz="2200" b="1" dirty="0" smtClean="0">
                <a:solidFill>
                  <a:schemeClr val="tx1"/>
                </a:solidFill>
                <a:latin typeface="Comic Sans MS" pitchFamily="66" charset="0"/>
              </a:rPr>
              <a:t>жегодно </a:t>
            </a:r>
            <a:r>
              <a:rPr lang="ru-RU" sz="2200" b="1" dirty="0">
                <a:solidFill>
                  <a:schemeClr val="tx1"/>
                </a:solidFill>
                <a:latin typeface="Comic Sans MS" pitchFamily="66" charset="0"/>
              </a:rPr>
              <a:t>проводится мониторинг злоупотребления </a:t>
            </a:r>
            <a:r>
              <a:rPr lang="ru-RU" sz="2200" b="1" dirty="0" err="1">
                <a:solidFill>
                  <a:schemeClr val="tx1"/>
                </a:solidFill>
                <a:latin typeface="Comic Sans MS" pitchFamily="66" charset="0"/>
              </a:rPr>
              <a:t>психоактивными</a:t>
            </a:r>
            <a:r>
              <a:rPr lang="ru-RU" sz="2200" b="1" dirty="0">
                <a:solidFill>
                  <a:schemeClr val="tx1"/>
                </a:solidFill>
                <a:latin typeface="Comic Sans MS" pitchFamily="66" charset="0"/>
              </a:rPr>
              <a:t> веществами в студенческой среде. Мониторинг позволяет определить отношение студентов к употреблению </a:t>
            </a:r>
            <a:r>
              <a:rPr lang="ru-RU" sz="2200" b="1" dirty="0" err="1">
                <a:solidFill>
                  <a:schemeClr val="tx1"/>
                </a:solidFill>
                <a:latin typeface="Comic Sans MS" pitchFamily="66" charset="0"/>
              </a:rPr>
              <a:t>психоактивных</a:t>
            </a:r>
            <a:r>
              <a:rPr lang="ru-RU" sz="2200" b="1" dirty="0">
                <a:solidFill>
                  <a:schemeClr val="tx1"/>
                </a:solidFill>
                <a:latin typeface="Comic Sans MS" pitchFamily="66" charset="0"/>
              </a:rPr>
              <a:t> веществ (табака, алкоголя, наркотиков), выявить степень вовлеченности студентов, оценить тенденции увеличения и уменьшения злоупотребления, а также прогнозировать развитие этих </a:t>
            </a:r>
            <a:r>
              <a:rPr lang="ru-RU" sz="2200" b="1" dirty="0" smtClean="0">
                <a:solidFill>
                  <a:schemeClr val="tx1"/>
                </a:solidFill>
                <a:latin typeface="Comic Sans MS" pitchFamily="66" charset="0"/>
              </a:rPr>
              <a:t>тенденций</a:t>
            </a:r>
            <a:endParaRPr lang="ru-RU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4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1659</TotalTime>
  <Words>1200</Words>
  <Application>Microsoft Office PowerPoint</Application>
  <PresentationFormat>Экран (4:3)</PresentationFormat>
  <Paragraphs>143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NewsPrint</vt:lpstr>
      <vt:lpstr>Презентация PowerPoint</vt:lpstr>
      <vt:lpstr>Рискованное поведение современной молодёжи</vt:lpstr>
      <vt:lpstr>Презентация PowerPoint</vt:lpstr>
      <vt:lpstr>Основная проблема</vt:lpstr>
      <vt:lpstr>  Самое важное, на что следует обратить внимание: юноша (девушка) ищет  не смерти, а помощи, хочет, чтобы  кто-то ему показал, зачем жить, убедил, что жить не так уж плохо. </vt:lpstr>
      <vt:lpstr>Презентация PowerPoint</vt:lpstr>
      <vt:lpstr>  С целью профилактики рискованного поведения сотрудниками психологической службы БГПУ успешно реализуются следующие комплексные программы:</vt:lpstr>
      <vt:lpstr>Направления деятельности психологической службы БГПУ:</vt:lpstr>
      <vt:lpstr>Психологическая диагностика</vt:lpstr>
      <vt:lpstr>Психологическое просвещение  и профилактика</vt:lpstr>
      <vt:lpstr>Психологическое консультирование</vt:lpstr>
      <vt:lpstr>Психологическая коррекция</vt:lpstr>
      <vt:lpstr>Методическая деятельность</vt:lpstr>
      <vt:lpstr>Презентация PowerPoint</vt:lpstr>
      <vt:lpstr> Психологические аспекты суицидального поведения  современной молодёжи </vt:lpstr>
      <vt:lpstr>Презентация PowerPoint</vt:lpstr>
      <vt:lpstr> 2 основных принципа работы:</vt:lpstr>
      <vt:lpstr>Презентация PowerPoint</vt:lpstr>
      <vt:lpstr>Главная причина рискованного поведения:</vt:lpstr>
      <vt:lpstr>Презентация PowerPoint</vt:lpstr>
      <vt:lpstr>Ключевые вопросы</vt:lpstr>
      <vt:lpstr>Ключевые вопросы</vt:lpstr>
      <vt:lpstr>Механизм возникновения  рискованного поведения:</vt:lpstr>
      <vt:lpstr>Презентация PowerPoint</vt:lpstr>
      <vt:lpstr>РЕКОМЕНДАЦИИ и УПРАЖНЕНИЯ:</vt:lpstr>
      <vt:lpstr>Презентация PowerPoint</vt:lpstr>
      <vt:lpstr>Презентация PowerPoint</vt:lpstr>
      <vt:lpstr>       Упражнение  Возьмите лист бумаги формата А4 и разделите его пополам и напишите, что даёт Вам компьютер и повседневная жизнь. Обсудите написанное. Покажите, что возможности повседневной жизни шире и интереснее, прежде всего, потому, что они разнообразны, в то время как компьютерные возможности строго ограничены компьютерной программой.</vt:lpstr>
      <vt:lpstr>ГЛАВНЫЙ ВОПРОС:</vt:lpstr>
      <vt:lpstr>Вы всегда можете обратиться   за помощью: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119</cp:revision>
  <cp:lastPrinted>2017-02-08T09:34:35Z</cp:lastPrinted>
  <dcterms:created xsi:type="dcterms:W3CDTF">2016-06-09T07:26:05Z</dcterms:created>
  <dcterms:modified xsi:type="dcterms:W3CDTF">2017-04-02T08:23:03Z</dcterms:modified>
</cp:coreProperties>
</file>