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62" r:id="rId2"/>
    <p:sldId id="257" r:id="rId3"/>
    <p:sldId id="281" r:id="rId4"/>
    <p:sldId id="294" r:id="rId5"/>
    <p:sldId id="282" r:id="rId6"/>
    <p:sldId id="302" r:id="rId7"/>
    <p:sldId id="259" r:id="rId8"/>
    <p:sldId id="260" r:id="rId9"/>
    <p:sldId id="296" r:id="rId10"/>
    <p:sldId id="297" r:id="rId11"/>
    <p:sldId id="298" r:id="rId12"/>
    <p:sldId id="299" r:id="rId13"/>
    <p:sldId id="300" r:id="rId14"/>
    <p:sldId id="301" r:id="rId15"/>
    <p:sldId id="258" r:id="rId16"/>
    <p:sldId id="283" r:id="rId17"/>
    <p:sldId id="295" r:id="rId18"/>
    <p:sldId id="291" r:id="rId19"/>
    <p:sldId id="286" r:id="rId20"/>
    <p:sldId id="287" r:id="rId21"/>
    <p:sldId id="264" r:id="rId22"/>
    <p:sldId id="288" r:id="rId23"/>
    <p:sldId id="289" r:id="rId24"/>
    <p:sldId id="265" r:id="rId25"/>
    <p:sldId id="266" r:id="rId26"/>
    <p:sldId id="267" r:id="rId27"/>
    <p:sldId id="269" r:id="rId28"/>
    <p:sldId id="277" r:id="rId29"/>
    <p:sldId id="270" r:id="rId30"/>
    <p:sldId id="278" r:id="rId31"/>
    <p:sldId id="292" r:id="rId32"/>
    <p:sldId id="293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>
      <p:cViewPr>
        <p:scale>
          <a:sx n="120" d="100"/>
          <a:sy n="120" d="100"/>
        </p:scale>
        <p:origin x="18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EF12F-0EFC-41D8-AECE-A45FB3A227A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2A33-13D1-4773-AB9A-64EB157DD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3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CC9F69A-BCA5-4874-8949-1FCD7E4948D0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ialog.bspu.by/" TargetMode="External"/><Relationship Id="rId2" Type="http://schemas.openxmlformats.org/officeDocument/2006/relationships/hyperlink" Target="mailto:krizpsy@gmail.c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88640"/>
            <a:ext cx="8136904" cy="593752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16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Психологические аспекты профилактики рискованного поведения в молодёжной среде</a:t>
            </a:r>
          </a:p>
          <a:p>
            <a:pPr marL="0" indent="0" algn="r">
              <a:buNone/>
            </a:pP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 smtClean="0"/>
          </a:p>
          <a:p>
            <a:pPr marL="0" indent="0" algn="r">
              <a:buNone/>
            </a:pPr>
            <a:endParaRPr lang="ru-RU" sz="3600" b="1" dirty="0"/>
          </a:p>
          <a:p>
            <a:pPr marL="0" indent="0" algn="r">
              <a:buNone/>
            </a:pPr>
            <a:endParaRPr lang="ru-RU" sz="3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1200" b="1" dirty="0" smtClean="0">
                <a:latin typeface="Bookman Old Style" pitchFamily="18" charset="0"/>
              </a:rPr>
              <a:t>кандидат психологических наук,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1200" b="1" dirty="0" smtClean="0">
                <a:latin typeface="Bookman Old Style" pitchFamily="18" charset="0"/>
              </a:rPr>
              <a:t>заведующий кафедрой социальной </a:t>
            </a:r>
            <a:br>
              <a:rPr lang="ru-RU" sz="11200" b="1" dirty="0" smtClean="0">
                <a:latin typeface="Bookman Old Style" pitchFamily="18" charset="0"/>
              </a:rPr>
            </a:br>
            <a:r>
              <a:rPr lang="ru-RU" sz="11200" b="1" dirty="0" smtClean="0">
                <a:latin typeface="Bookman Old Style" pitchFamily="18" charset="0"/>
              </a:rPr>
              <a:t>и семейной психологии БГПУ</a:t>
            </a:r>
            <a:br>
              <a:rPr lang="ru-RU" sz="11200" b="1" dirty="0" smtClean="0">
                <a:latin typeface="Bookman Old Style" pitchFamily="18" charset="0"/>
              </a:rPr>
            </a:br>
            <a:endParaRPr lang="ru-RU" sz="11200" b="1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14400" b="1" dirty="0" smtClean="0">
                <a:solidFill>
                  <a:schemeClr val="tx1"/>
                </a:solidFill>
                <a:latin typeface="Bookman Old Style" pitchFamily="18" charset="0"/>
              </a:rPr>
              <a:t>ПУЗЫРЕВИЧ</a:t>
            </a:r>
            <a:br>
              <a:rPr lang="ru-RU" sz="14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400" b="1" dirty="0" smtClean="0">
                <a:solidFill>
                  <a:schemeClr val="tx1"/>
                </a:solidFill>
                <a:latin typeface="Bookman Old Style" pitchFamily="18" charset="0"/>
              </a:rPr>
              <a:t>Наталия Леонидовна</a:t>
            </a:r>
            <a:r>
              <a:rPr lang="ru-RU" sz="14400" b="1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4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398048"/>
            <a:ext cx="2232249" cy="15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6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Психологическое просвещение </a:t>
            </a:r>
            <a:b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и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профилактика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79190" y="1124744"/>
            <a:ext cx="8421081" cy="201622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Информационно-просветительская </a:t>
            </a:r>
            <a:r>
              <a:rPr lang="ru-RU" sz="2200" b="1" dirty="0">
                <a:solidFill>
                  <a:schemeClr val="tx1"/>
                </a:solidFill>
                <a:latin typeface="Comic Sans MS" pitchFamily="66" charset="0"/>
              </a:rPr>
              <a:t>работа со студентами, преподавателями, кураторами учебных групп, воспитателями студенческих общежитий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39552" y="2636912"/>
            <a:ext cx="8289864" cy="3888432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Проведение мероприятий 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по психологическому просвещению для студентов БГПУ, проживающих в общежитии, по следующим темам: </a:t>
            </a:r>
          </a:p>
          <a:p>
            <a:pPr lvl="0" algn="ctr"/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«Я выбираю жизнь!» (профилактика суицидального поведения).</a:t>
            </a:r>
          </a:p>
          <a:p>
            <a:pPr lvl="0" algn="ctr"/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«Сохрани себя для жизни» (профилактика ВИЧ/СПИД).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«Жизнь </a:t>
            </a:r>
            <a:r>
              <a:rPr lang="en-US" sz="2200" b="1" dirty="0">
                <a:solidFill>
                  <a:srgbClr val="002060"/>
                </a:solidFill>
                <a:latin typeface="Comic Sans MS" pitchFamily="66" charset="0"/>
              </a:rPr>
              <a:t>online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: правила безопасного поведения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».</a:t>
            </a:r>
            <a:endParaRPr lang="ru-RU" sz="2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Психологическое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консультирование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191115" y="908720"/>
            <a:ext cx="8695971" cy="573325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Проводятся </a:t>
            </a:r>
            <a:r>
              <a:rPr lang="ru-RU" sz="2800" b="1" dirty="0">
                <a:solidFill>
                  <a:schemeClr val="tx2"/>
                </a:solidFill>
                <a:latin typeface="Comic Sans MS" pitchFamily="66" charset="0"/>
              </a:rPr>
              <a:t>индивидуальные и групповые консультации для студентов по проблемам адаптации к новым условиям проживания и обучения и проблемам, связанным с процессом обучения. Ведется постоянная работа со студентами «группы </a:t>
            </a: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риска.</a:t>
            </a:r>
            <a:r>
              <a:rPr lang="ru-RU" sz="2800" dirty="0" smtClean="0"/>
              <a:t>»</a:t>
            </a:r>
            <a:endParaRPr lang="ru-RU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Психологическая коррекция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49411" y="1412776"/>
            <a:ext cx="8471062" cy="518457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В соответствии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с годовым планом и в рамках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выполнения комплексных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программ проводились следующие тренинги. Например, Тренинг личностного развития в области гендерных отношений «Мужчина и женщина: отношения, которые мы выбираем»; Тренинг целеполагания «Максимум жизни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».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Методическая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деятельность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23528" y="836712"/>
            <a:ext cx="8637106" cy="2088232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Методическая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помощь и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поддержка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администрации студенческого городка в организации и проведении просветительских, профилактических мероприятий, индивидуальных встреч со студентами, находящимися в трудных жизненных ситуациях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51520" y="2348880"/>
            <a:ext cx="8692785" cy="446449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Систематически организуются и проводятся тематических занятия по профилактике рискованного поведения студенческой молодежи в рамках программы семинаров-практикумов для воспитателей студенческого городка БГПУ, а также Креатив-студии куратора по следующим темам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: Поведенческие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аспекты </a:t>
            </a:r>
            <a:r>
              <a:rPr lang="ru-RU" sz="2000" b="1" dirty="0" err="1">
                <a:solidFill>
                  <a:schemeClr val="tx1"/>
                </a:solidFill>
                <a:latin typeface="Comic Sans MS" pitchFamily="66" charset="0"/>
              </a:rPr>
              <a:t>дезадаптации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 студенческой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молодежи;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Профилактика зависимого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поведения студенческой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молодежи.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Профилактика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суицидального поведения студенческой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18714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732381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atin typeface="Comic Sans MS" pitchFamily="66" charset="0"/>
              </a:rPr>
              <a:t>Деятельность Центра кризисной психологии</a:t>
            </a:r>
            <a:endParaRPr lang="ru-RU" sz="6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Comic Sans MS" pitchFamily="66" charset="0"/>
              </a:rPr>
              <a:t>Психологические аспекты суицидального поведения </a:t>
            </a:r>
            <a:br>
              <a:rPr lang="ru-RU" sz="3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Comic Sans MS" pitchFamily="66" charset="0"/>
              </a:rPr>
              <a:t>современной молодёжи</a:t>
            </a:r>
            <a:br>
              <a:rPr lang="ru-RU" sz="3000" b="1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ru-RU" sz="3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6572" y="2309062"/>
            <a:ext cx="3281302" cy="1169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Направление 1.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1925290"/>
            <a:ext cx="4987870" cy="28718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ПРИКЛАДНОЕ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(экстренная психологическая помощь по запросу; дополнительные образовательные услуги)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33586" y="4932756"/>
            <a:ext cx="4978211" cy="1456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ИССЛЕДОВАТЕЛЬСКОЕ 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(кандидатские и докторские диссертации)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6572" y="4957990"/>
            <a:ext cx="3281302" cy="14065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Comic Sans MS" pitchFamily="66" charset="0"/>
              </a:rPr>
              <a:t>Направление 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2.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447871" y="2641556"/>
            <a:ext cx="47605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457529" y="5409220"/>
            <a:ext cx="47605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732381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latin typeface="Comic Sans MS" pitchFamily="66" charset="0"/>
              </a:rPr>
              <a:t>Суицидальное поведение</a:t>
            </a:r>
            <a:endParaRPr lang="ru-RU" sz="8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2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2 основных принципа работы: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467544" y="1700808"/>
            <a:ext cx="4248472" cy="489654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ПРИНЦИП 1. 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Обязательно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работать с социальным окружением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юноши (девушки) – прежде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всего, с родителями. Когда мы создаем благоприятное социальное окружение, меняется и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человек,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находящийся в нем.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4932040" y="1700808"/>
            <a:ext cx="3816424" cy="43564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Comic Sans MS" pitchFamily="66" charset="0"/>
              </a:rPr>
              <a:t>ПРИНЦИП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2. 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>
                <a:solidFill>
                  <a:schemeClr val="tx2"/>
                </a:solidFill>
                <a:latin typeface="Comic Sans MS" pitchFamily="66" charset="0"/>
              </a:rPr>
              <a:t>Проводить профилактические мероприятия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систематически</a:t>
            </a:r>
            <a:r>
              <a:rPr lang="ru-RU" sz="2400" b="1" dirty="0">
                <a:solidFill>
                  <a:schemeClr val="tx2"/>
                </a:solidFill>
                <a:latin typeface="Comic Sans MS" pitchFamily="66" charset="0"/>
              </a:rPr>
              <a:t>, а не только тогда, когда появляются какие-то тревожные сигналы.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732381" cy="42813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8000" b="1" dirty="0" err="1" smtClean="0">
                <a:latin typeface="Comic Sans MS" pitchFamily="66" charset="0"/>
              </a:rPr>
              <a:t>Табакокурение</a:t>
            </a:r>
            <a:r>
              <a:rPr lang="ru-RU" sz="8000" b="1" dirty="0" smtClean="0">
                <a:latin typeface="Comic Sans MS" pitchFamily="66" charset="0"/>
              </a:rPr>
              <a:t>, Алкоголизм, Наркомания, Компьютерная зависимость</a:t>
            </a:r>
            <a:endParaRPr lang="ru-RU" sz="8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6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Главная причина рискованного поведения: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3" cy="47853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atin typeface="Comic Sans MS" pitchFamily="66" charset="0"/>
              </a:rPr>
              <a:t>М</a:t>
            </a:r>
            <a:r>
              <a:rPr lang="ru-RU" b="1" dirty="0" smtClean="0">
                <a:latin typeface="Comic Sans MS" pitchFamily="66" charset="0"/>
              </a:rPr>
              <a:t>ы </a:t>
            </a:r>
            <a:r>
              <a:rPr lang="ru-RU" b="1" dirty="0">
                <a:latin typeface="Comic Sans MS" pitchFamily="66" charset="0"/>
              </a:rPr>
              <a:t>не всегда готовы бороться с </a:t>
            </a:r>
            <a:r>
              <a:rPr lang="ru-RU" b="1" dirty="0" smtClean="0">
                <a:latin typeface="Comic Sans MS" pitchFamily="66" charset="0"/>
              </a:rPr>
              <a:t>вредными привычками, </a:t>
            </a:r>
            <a:r>
              <a:rPr lang="ru-RU" b="1" dirty="0">
                <a:latin typeface="Comic Sans MS" pitchFamily="66" charset="0"/>
              </a:rPr>
              <a:t>а с другой стороны, не всегда готовы признать, что бороться необходимо, поскольку иногда больше концентрируемся на сиюминутных ощущениях, чем на неприятных последствиях. </a:t>
            </a:r>
            <a:endParaRPr lang="ru-RU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Осознание 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степени вреда привычки происходит чаще всего тогда, когда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мы 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уже становимся зависимыми от того, что помогало нам расслабиться и переключиться, когда локальная проблема незаметно превращается в глобальную – алкоголизм, </a:t>
            </a:r>
            <a:r>
              <a:rPr lang="ru-RU" b="1" dirty="0" err="1">
                <a:solidFill>
                  <a:schemeClr val="tx1"/>
                </a:solidFill>
                <a:latin typeface="Comic Sans MS" pitchFamily="66" charset="0"/>
              </a:rPr>
              <a:t>табакокурение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, игровую зависимость, эстетическую непривлекательность и разбитую жизнь.</a:t>
            </a:r>
          </a:p>
        </p:txBody>
      </p:sp>
    </p:spTree>
    <p:extLst>
      <p:ext uri="{BB962C8B-B14F-4D97-AF65-F5344CB8AC3E}">
        <p14:creationId xmlns:p14="http://schemas.microsoft.com/office/powerpoint/2010/main" val="349415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Рискованное поведение современной молодёжи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214" y="1988840"/>
            <a:ext cx="8424936" cy="729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Суицидальное поведение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8214" y="2852937"/>
            <a:ext cx="842493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2"/>
                </a:solidFill>
                <a:latin typeface="Comic Sans MS" pitchFamily="66" charset="0"/>
              </a:rPr>
              <a:t>Табакокурение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8214" y="3661777"/>
            <a:ext cx="8424936" cy="6465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Алкоголизм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4097" y="4464858"/>
            <a:ext cx="8424936" cy="8160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Наркомания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4097" y="5445224"/>
            <a:ext cx="8424936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Компьютерная зависимость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268760"/>
            <a:ext cx="7452816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/>
              <a:t>Если Вы думаете, что избавиться от вредной привычки – значит прекратить её осуществление,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то </a:t>
            </a:r>
            <a:r>
              <a:rPr lang="ru-RU" sz="4000" b="1" dirty="0"/>
              <a:t>ошибаетесь, поскольку всё дело, естественно, не в самой привычке, а в том, что скрывается за ней.</a:t>
            </a:r>
          </a:p>
        </p:txBody>
      </p:sp>
    </p:spTree>
    <p:extLst>
      <p:ext uri="{BB962C8B-B14F-4D97-AF65-F5344CB8AC3E}">
        <p14:creationId xmlns:p14="http://schemas.microsoft.com/office/powerpoint/2010/main" val="349223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  <a:latin typeface="Comic Sans MS" pitchFamily="66" charset="0"/>
              </a:rPr>
              <a:t>Ключевые вопросы</a:t>
            </a:r>
            <a:endParaRPr lang="ru-RU" sz="4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518982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1.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67844" y="1498535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ВОПРОС 2.</a:t>
            </a:r>
            <a:endParaRPr lang="ru-RU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2276872"/>
            <a:ext cx="2736304" cy="3624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Вспомните, в связи с чем Вы впервые выкурили сигарету, выпили стакан алкоголя, сыграли в азартную игру и т.д.? Что Вы почувствовали в результате своего первого опыта? Возможно, у Вас сформировалась связь: тревога – курение (алкоголь, игра и т.д.) – успокоение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8" y="243000"/>
            <a:ext cx="2736305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3.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12160" y="980727"/>
            <a:ext cx="3047461" cy="56521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Были ли в Вашей жизни периоды, когда Вы не курили, не употребляли спиртное, не играли в азартные игры и т.д.? Если были, то, вспомните, с чем были связаны такие периоды? Дело в том, что: 1) если у Вас были периоды без вредных привычек, то Вы способны так жить;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) в периоды без вредных привычек, вероятно, появлялось что-то или кто-то, в результате чего у Вас возникало ощущение безопасности, покоя и защищённости от внутреннего напряжения и тревог. Подумайте: что это или кто это?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2264335"/>
            <a:ext cx="2952328" cy="43685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Comic Sans MS" pitchFamily="66" charset="0"/>
              </a:rPr>
              <a:t>Подумайте о том, в какие моменты у Вас пробуждается потребность выкурить сигарету, выпить стакан алкоголя, поиграть и т.д.? Если Вы проанализируете все ситуации, то поймёте, что в них есть один общий признак – все они вызывают у Вас симптомы внутреннего напряжения, скрытой тревоги, беспокойства</a:t>
            </a:r>
            <a:r>
              <a:rPr lang="ru-RU" sz="1600" b="1" dirty="0" smtClean="0">
                <a:solidFill>
                  <a:schemeClr val="tx2"/>
                </a:solidFill>
                <a:latin typeface="Comic Sans MS" pitchFamily="66" charset="0"/>
              </a:rPr>
              <a:t>?</a:t>
            </a:r>
            <a:endParaRPr lang="ru-RU" sz="1600" b="1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  <a:latin typeface="Comic Sans MS" pitchFamily="66" charset="0"/>
              </a:rPr>
              <a:t>Ключевые вопросы</a:t>
            </a:r>
            <a:endParaRPr lang="ru-RU" sz="4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527216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4.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52020" y="1527216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ВОПРОС 5.</a:t>
            </a:r>
            <a:endParaRPr lang="ru-RU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0727" y="2319873"/>
            <a:ext cx="2736304" cy="3624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Не становится ли курение, употребление спиртного, игра в азартные игры и т.д. следствием Вашего беспокойства по поводу возможных ошибок и неудач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2319875"/>
            <a:ext cx="2880320" cy="19012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Осознаёте </a:t>
            </a:r>
            <a:r>
              <a:rPr lang="ru-RU" b="1" dirty="0">
                <a:solidFill>
                  <a:schemeClr val="tx2"/>
                </a:solidFill>
              </a:rPr>
              <a:t>ли Вы </a:t>
            </a:r>
            <a:r>
              <a:rPr lang="ru-RU" b="1" dirty="0" smtClean="0">
                <a:solidFill>
                  <a:schemeClr val="tx2"/>
                </a:solidFill>
              </a:rPr>
              <a:t>негативные последствия </a:t>
            </a:r>
            <a:r>
              <a:rPr lang="ru-RU" b="1" dirty="0">
                <a:solidFill>
                  <a:schemeClr val="tx2"/>
                </a:solidFill>
              </a:rPr>
              <a:t>своей вредной привычки?</a:t>
            </a:r>
            <a:endParaRPr lang="ru-R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Механизм </a:t>
            </a:r>
            <a:r>
              <a:rPr lang="ru-RU" sz="3200" b="1" dirty="0" smtClean="0">
                <a:solidFill>
                  <a:schemeClr val="tx1"/>
                </a:solidFill>
              </a:rPr>
              <a:t>возникновения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рискованного поведения: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1758"/>
            <a:ext cx="8784976" cy="508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5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99592" y="980728"/>
            <a:ext cx="7416824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1" algn="ctr"/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Привычку очень трудно не только победить, но даже изменить, поскольку если человек вынужден что-то изменять, он испытывает стресс и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дискомфорт,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тогда как возвращение к привычным действиям вызывает чувство удовлетворения и защищенности</a:t>
            </a:r>
            <a:r>
              <a:rPr lang="ru-RU" sz="2400" i="1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ru-RU" sz="2400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1" algn="ctr"/>
            <a:endParaRPr lang="ru-RU" sz="2400" i="1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1"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Это </a:t>
            </a:r>
            <a:r>
              <a:rPr lang="ru-RU" sz="2400" dirty="0">
                <a:solidFill>
                  <a:schemeClr val="tx2"/>
                </a:solidFill>
                <a:latin typeface="Comic Sans MS" pitchFamily="66" charset="0"/>
              </a:rPr>
              <a:t>происходит потому, что привычка – </a:t>
            </a:r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это </a:t>
            </a:r>
            <a:r>
              <a:rPr lang="ru-RU" sz="2400" dirty="0">
                <a:solidFill>
                  <a:schemeClr val="tx2"/>
                </a:solidFill>
                <a:latin typeface="Comic Sans MS" pitchFamily="66" charset="0"/>
              </a:rPr>
              <a:t>проявление </a:t>
            </a:r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инстинкта.</a:t>
            </a:r>
          </a:p>
          <a:p>
            <a:pPr marL="0" lvl="1" algn="ctr"/>
            <a:endParaRPr lang="ru-RU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lvl="1" algn="ctr"/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сякая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привычка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закрепляется </a:t>
            </a:r>
            <a:b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только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потому, что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сопровождается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положительными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эмоциями.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РЕКОМЕНДАЦИИ и УПРАЖНЕНИЯ: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179512" y="2064174"/>
            <a:ext cx="3096344" cy="417646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збавиться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от вредных привычек на самом деле обозначает справиться с чувством тревоги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3419426" y="1632126"/>
            <a:ext cx="5522466" cy="504056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Спросите у себя: «То</a:t>
            </a:r>
            <a:r>
              <a:rPr lang="ru-RU" sz="2400" b="1" dirty="0">
                <a:solidFill>
                  <a:schemeClr val="tx2"/>
                </a:solidFill>
              </a:rPr>
              <a:t>, что я тревожусь, испытываю внутреннее напряжение способствует ли изменению ситуации, решению проблемы»? Постепенно Вы придёте к очевидному выводу: Ваши тревоги и внутреннее напряжение не решают проблемы. Таким образом, тревожиться вредно и бессмысленно.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548720"/>
            <a:ext cx="4608512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СИМПТОМЫ ТРЕВОГИ: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844824"/>
            <a:ext cx="8424936" cy="46956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Comic Sans MS" pitchFamily="66" charset="0"/>
              </a:rPr>
              <a:t>Мысли</a:t>
            </a:r>
            <a:r>
              <a:rPr lang="ru-RU" sz="2000" b="1" i="1" dirty="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ru-RU" sz="2000" b="1" i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переоценка опасности; недооценка своей способности справиться с ситуацией; недооценка доступной помощи; опасения и катастрофические мысли.</a:t>
            </a:r>
          </a:p>
          <a:p>
            <a:pPr algn="ctr"/>
            <a:endParaRPr lang="ru-RU" sz="2000" b="1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Comic Sans MS" pitchFamily="66" charset="0"/>
              </a:rPr>
              <a:t>Чувства</a:t>
            </a:r>
            <a:r>
              <a:rPr lang="ru-RU" sz="2000" b="1" i="1" dirty="0">
                <a:solidFill>
                  <a:schemeClr val="tx2"/>
                </a:solidFill>
                <a:latin typeface="Comic Sans MS" pitchFamily="66" charset="0"/>
              </a:rPr>
              <a:t>:</a:t>
            </a:r>
            <a:r>
              <a:rPr lang="ru-RU" sz="2000" b="1" i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нервозность; раздражительность; паника.</a:t>
            </a:r>
          </a:p>
          <a:p>
            <a:pPr algn="ctr"/>
            <a:r>
              <a:rPr lang="ru-RU" sz="2000" b="1" i="1" dirty="0">
                <a:solidFill>
                  <a:schemeClr val="tx1"/>
                </a:solidFill>
                <a:latin typeface="Comic Sans MS" pitchFamily="66" charset="0"/>
              </a:rPr>
              <a:t>Физические реакции: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потение ладоней; мышечное напряжение; учащенное сердцебиение; покраснение щек; головокружение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ru-RU" sz="2000" b="1" i="1" dirty="0">
                <a:solidFill>
                  <a:schemeClr val="tx2"/>
                </a:solidFill>
                <a:latin typeface="Comic Sans MS" pitchFamily="66" charset="0"/>
              </a:rPr>
              <a:t>Поведение:</a:t>
            </a:r>
            <a:r>
              <a:rPr lang="ru-RU" sz="2000" b="1" i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избегание ситуаций, вызывающих тревогу; выход из ситуации, когда тревога уже возникла; стремление делать все идеально или стремление контролировать </a:t>
            </a:r>
            <a:r>
              <a:rPr lang="ru-RU" dirty="0"/>
              <a:t>событие для предотвращения опасности.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031940" y="162880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752" y="3068960"/>
            <a:ext cx="7988696" cy="2996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dirty="0">
              <a:latin typeface="Comic Sans MS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36484"/>
              </p:ext>
            </p:extLst>
          </p:nvPr>
        </p:nvGraphicFramePr>
        <p:xfrm>
          <a:off x="899592" y="3631332"/>
          <a:ext cx="7416824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932"/>
                <a:gridCol w="2220583"/>
                <a:gridCol w="2220583"/>
                <a:gridCol w="2082726"/>
              </a:tblGrid>
              <a:tr h="1087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Ситуация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Острота симптомов тревоги (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0 - 10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Как я сумел с нею справиться (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899592" y="408354"/>
            <a:ext cx="7488832" cy="2372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Определите, в каких ситуациях вы испытываете тревогу. Проанализируйте, насколько сильно у вас развиты симптомы тревоги и насколько эффективно ваше поведение, направленное на преодоление тревоги. Для этого предлагаю вам начать вести </a:t>
            </a:r>
            <a:r>
              <a:rPr lang="ru-RU" sz="2400" b="1" dirty="0" err="1" smtClean="0">
                <a:solidFill>
                  <a:schemeClr val="tx1"/>
                </a:solidFill>
              </a:rPr>
              <a:t>ДНЕВНИК:</a:t>
            </a:r>
            <a:r>
              <a:rPr lang="ru-RU" sz="2400" b="1" dirty="0" err="1" smtClean="0"/>
              <a:t>нию</a:t>
            </a:r>
            <a:r>
              <a:rPr lang="ru-RU" sz="2400" b="1" dirty="0" smtClean="0"/>
              <a:t> </a:t>
            </a:r>
            <a:r>
              <a:rPr lang="ru-RU" sz="2000" b="1" dirty="0"/>
              <a:t>собственной тревоги:</a:t>
            </a:r>
            <a:endParaRPr lang="ru-RU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Упражнение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  <a:latin typeface="Comic Sans MS" pitchFamily="66" charset="0"/>
              </a:rPr>
              <a:t>Возьмите </a:t>
            </a:r>
            <a:r>
              <a:rPr lang="ru-RU" sz="2700" b="1" dirty="0">
                <a:solidFill>
                  <a:schemeClr val="tx1"/>
                </a:solidFill>
                <a:latin typeface="Comic Sans MS" pitchFamily="66" charset="0"/>
              </a:rPr>
              <a:t>лист бумаги формата А4 и разделите его </a:t>
            </a:r>
            <a:r>
              <a:rPr lang="ru-RU" sz="2700" b="1" dirty="0" smtClean="0">
                <a:solidFill>
                  <a:schemeClr val="tx1"/>
                </a:solidFill>
                <a:latin typeface="Comic Sans MS" pitchFamily="66" charset="0"/>
              </a:rPr>
              <a:t>пополам и напишите, что даёт Вам компьютер и повседневная жизнь. Обсудите написанное</a:t>
            </a:r>
            <a:r>
              <a:rPr lang="ru-RU" sz="2700" b="1" dirty="0">
                <a:solidFill>
                  <a:schemeClr val="tx1"/>
                </a:solidFill>
                <a:latin typeface="Comic Sans MS" pitchFamily="66" charset="0"/>
              </a:rPr>
              <a:t>. Покажите, что возможности повседневной жизни шире и интереснее, прежде всего, потому, что они разнообразны, в то время как компьютерные возможности строго ограничены компьютерной </a:t>
            </a:r>
            <a:r>
              <a:rPr lang="ru-RU" sz="2700" b="1" dirty="0" smtClean="0">
                <a:solidFill>
                  <a:schemeClr val="tx1"/>
                </a:solidFill>
                <a:latin typeface="Comic Sans MS" pitchFamily="66" charset="0"/>
              </a:rPr>
              <a:t>программой.</a:t>
            </a:r>
            <a:endParaRPr lang="ru-RU" sz="27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492655" y="4797152"/>
            <a:ext cx="3719305" cy="169218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«Что даёт мне компьютер?»</a:t>
            </a:r>
            <a:endParaRPr lang="ru-RU" sz="32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4775773" y="4869160"/>
            <a:ext cx="4032448" cy="162018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«Что даёт мне повседневная жизнь?»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omic Sans MS" pitchFamily="66" charset="0"/>
              </a:rPr>
              <a:t>ГЛАВНЫЙ ВОПРОС:</a:t>
            </a:r>
            <a:endParaRPr lang="ru-RU" sz="4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00808"/>
            <a:ext cx="8496944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Подумайте, хотите ли Вы быть свободным от вредных привычек и дарить счастье и свободу Вашим близким людям? Если ответ положительный, то самое время начать управлять своей жизнью на правах её счастливого обладателя. Ведь </a:t>
            </a:r>
            <a:r>
              <a:rPr lang="ru-RU" sz="2800" b="1" u="sng" dirty="0">
                <a:solidFill>
                  <a:schemeClr val="tx1"/>
                </a:solidFill>
                <a:latin typeface="Comic Sans MS" pitchFamily="66" charset="0"/>
              </a:rPr>
              <a:t>мы сами, а не наши вредные привычки, способны эффективно руководить нашей жизнью</a:t>
            </a: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. Не так ли?</a:t>
            </a:r>
          </a:p>
        </p:txBody>
      </p:sp>
    </p:spTree>
    <p:extLst>
      <p:ext uri="{BB962C8B-B14F-4D97-AF65-F5344CB8AC3E}">
        <p14:creationId xmlns:p14="http://schemas.microsoft.com/office/powerpoint/2010/main" val="35771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660373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3300" dirty="0" smtClean="0">
                <a:solidFill>
                  <a:schemeClr val="tx1"/>
                </a:solidFill>
                <a:latin typeface="Comic Sans MS" pitchFamily="66" charset="0"/>
              </a:rPr>
              <a:t>Приоритетные направления </a:t>
            </a:r>
            <a:r>
              <a:rPr lang="be-BY" sz="3300" dirty="0">
                <a:solidFill>
                  <a:schemeClr val="tx1"/>
                </a:solidFill>
                <a:latin typeface="Comic Sans MS" pitchFamily="66" charset="0"/>
              </a:rPr>
              <a:t>фундаментальных и прикладных научных исследований </a:t>
            </a:r>
            <a:r>
              <a:rPr lang="ru-RU" sz="3300" dirty="0">
                <a:solidFill>
                  <a:schemeClr val="tx1"/>
                </a:solidFill>
                <a:latin typeface="Comic Sans MS" pitchFamily="66" charset="0"/>
              </a:rPr>
              <a:t>Республики Беларусь на 2016-2020 годы</a:t>
            </a:r>
            <a:r>
              <a:rPr lang="be-BY" sz="3300" dirty="0">
                <a:solidFill>
                  <a:schemeClr val="tx1"/>
                </a:solidFill>
                <a:latin typeface="Comic Sans MS" pitchFamily="66" charset="0"/>
              </a:rPr>
              <a:t>: </a:t>
            </a:r>
            <a:endParaRPr lang="be-BY" sz="33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be-BY" sz="3600" b="1" u="sng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be-BY" sz="4000" b="1" u="sng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  <a:r>
              <a:rPr lang="ru-RU" sz="4000" b="1" u="sng" dirty="0" err="1" smtClean="0">
                <a:solidFill>
                  <a:srgbClr val="002060"/>
                </a:solidFill>
                <a:latin typeface="Comic Sans MS" pitchFamily="66" charset="0"/>
              </a:rPr>
              <a:t>езопасность</a:t>
            </a:r>
            <a:r>
              <a:rPr lang="ru-RU" sz="4000" b="1" u="sng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4000" b="1" u="sng" dirty="0">
                <a:solidFill>
                  <a:srgbClr val="002060"/>
                </a:solidFill>
                <a:latin typeface="Comic Sans MS" pitchFamily="66" charset="0"/>
              </a:rPr>
              <a:t>человека, общества и </a:t>
            </a:r>
            <a:r>
              <a:rPr lang="ru-RU" sz="4000" b="1" u="sng" dirty="0" smtClean="0">
                <a:solidFill>
                  <a:srgbClr val="002060"/>
                </a:solidFill>
                <a:latin typeface="Comic Sans MS" pitchFamily="66" charset="0"/>
              </a:rPr>
              <a:t>государства</a:t>
            </a:r>
            <a:endParaRPr lang="ru-RU" sz="4000" b="1" u="sng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Вы всегда можете обратиться 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за </a:t>
            </a:r>
            <a:r>
              <a:rPr lang="ru-RU" sz="3600" b="1" dirty="0">
                <a:solidFill>
                  <a:schemeClr val="tx1"/>
                </a:solidFill>
                <a:latin typeface="Comic Sans MS" pitchFamily="66" charset="0"/>
              </a:rPr>
              <a:t>помощью: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556792"/>
            <a:ext cx="8496944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в </a:t>
            </a:r>
            <a:r>
              <a:rPr lang="ru-RU" sz="2400" b="1" dirty="0">
                <a:solidFill>
                  <a:schemeClr val="tx2"/>
                </a:solidFill>
                <a:latin typeface="Comic Sans MS" pitchFamily="66" charset="0"/>
              </a:rPr>
              <a:t>Институт психологии БГПУ, на кафедру социальной и семейной психологии по адресу: г. Минск, ул. Ф. Скорины, 13,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ауд</a:t>
            </a:r>
            <a:r>
              <a:rPr lang="ru-RU" sz="2400" b="1" dirty="0">
                <a:solidFill>
                  <a:schemeClr val="tx2"/>
                </a:solidFill>
                <a:latin typeface="Comic Sans MS" pitchFamily="66" charset="0"/>
              </a:rPr>
              <a:t>. 309. Телефон: (8017) 369 88 95. 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сайт «Центр кризисной психологии», где можно оставить письмо с просьбой о помощи в разделе «Обратная связь»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mail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2400" b="1" u="sng" dirty="0" err="1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krizpsy</a:t>
            </a:r>
            <a:r>
              <a:rPr lang="ru-RU" sz="2400" b="1" u="sng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@</a:t>
            </a:r>
            <a:r>
              <a:rPr lang="en-US" sz="2400" b="1" u="sng" dirty="0" err="1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gmail</a:t>
            </a:r>
            <a:r>
              <a:rPr lang="ru-RU" sz="2400" b="1" u="sng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com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).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Журнал «Диалог. Психологический и социально-педагогический журнал» </a:t>
            </a:r>
            <a:b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(адрес сайта </a:t>
            </a:r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  <a:hlinkClick r:id="rId3"/>
              </a:rPr>
              <a:t>http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hlinkClick r:id="rId3"/>
              </a:rPr>
              <a:t>://dialog.bspu.by</a:t>
            </a:r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  <a:hlinkClick r:id="rId3"/>
              </a:rPr>
              <a:t>/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804389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Comic Sans MS" pitchFamily="66" charset="0"/>
              </a:rPr>
              <a:t>В рискованные увлечения человек инвестирует </a:t>
            </a:r>
            <a:r>
              <a:rPr lang="ru-RU" sz="2800" b="1" dirty="0">
                <a:latin typeface="Comic Sans MS" pitchFamily="66" charset="0"/>
              </a:rPr>
              <a:t>своё здоровье, богатство человеческих отношений и время полноценной счастливой жизни. Пора всем нам задуматься о том, не слишком ли дорогую цену мы платим за то сиюминутное удовольствие, которое получаем? Ведь мы теряем нечто более ценное: то, что даётся нам раз 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и </a:t>
            </a:r>
            <a:r>
              <a:rPr lang="ru-RU" sz="2800" b="1" dirty="0">
                <a:latin typeface="Comic Sans MS" pitchFamily="66" charset="0"/>
              </a:rPr>
              <a:t>на всю жизнь.</a:t>
            </a:r>
          </a:p>
        </p:txBody>
      </p:sp>
    </p:spTree>
    <p:extLst>
      <p:ext uri="{BB962C8B-B14F-4D97-AF65-F5344CB8AC3E}">
        <p14:creationId xmlns:p14="http://schemas.microsoft.com/office/powerpoint/2010/main" val="4181699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Comic Sans MS" pitchFamily="66" charset="0"/>
              </a:rPr>
              <a:t>СПАСИБО ЗА ВНИМАНИЕ!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4221088"/>
            <a:ext cx="2801945" cy="193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4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Основная проблема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588365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Comic Sans MS" pitchFamily="66" charset="0"/>
              </a:rPr>
              <a:t>О</a:t>
            </a:r>
            <a:r>
              <a:rPr lang="ru-RU" sz="3600" b="1" dirty="0" smtClean="0">
                <a:latin typeface="Comic Sans MS" pitchFamily="66" charset="0"/>
              </a:rPr>
              <a:t>чень </a:t>
            </a:r>
            <a:r>
              <a:rPr lang="ru-RU" sz="3600" b="1" dirty="0">
                <a:latin typeface="Comic Sans MS" pitchFamily="66" charset="0"/>
              </a:rPr>
              <a:t>сложно учесть абсолютно все, что </a:t>
            </a:r>
            <a:r>
              <a:rPr lang="ru-RU" sz="3600" b="1" dirty="0" smtClean="0">
                <a:latin typeface="Comic Sans MS" pitchFamily="66" charset="0"/>
              </a:rPr>
              <a:t>происходит 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с </a:t>
            </a:r>
            <a:r>
              <a:rPr lang="ru-RU" sz="3600" b="1" u="sng" dirty="0">
                <a:latin typeface="Comic Sans MS" pitchFamily="66" charset="0"/>
              </a:rPr>
              <a:t>изменяющимся</a:t>
            </a:r>
            <a:r>
              <a:rPr lang="ru-RU" sz="3600" b="1" dirty="0">
                <a:latin typeface="Comic Sans MS" pitchFamily="66" charset="0"/>
              </a:rPr>
              <a:t> </a:t>
            </a:r>
            <a:r>
              <a:rPr lang="ru-RU" sz="3600" b="1" u="sng" dirty="0">
                <a:latin typeface="Comic Sans MS" pitchFamily="66" charset="0"/>
              </a:rPr>
              <a:t>человеком</a:t>
            </a:r>
            <a:r>
              <a:rPr lang="ru-RU" sz="3600" b="1" dirty="0">
                <a:latin typeface="Comic Sans MS" pitchFamily="66" charset="0"/>
              </a:rPr>
              <a:t> </a:t>
            </a:r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в </a:t>
            </a:r>
            <a:r>
              <a:rPr lang="ru-RU" sz="3600" b="1" u="sng" dirty="0">
                <a:latin typeface="Comic Sans MS" pitchFamily="66" charset="0"/>
              </a:rPr>
              <a:t>изменяющемся</a:t>
            </a:r>
            <a:r>
              <a:rPr lang="ru-RU" sz="3600" b="1" dirty="0">
                <a:latin typeface="Comic Sans MS" pitchFamily="66" charset="0"/>
              </a:rPr>
              <a:t> </a:t>
            </a:r>
            <a:r>
              <a:rPr lang="ru-RU" sz="3600" b="1" u="sng" dirty="0">
                <a:latin typeface="Comic Sans MS" pitchFamily="66" charset="0"/>
              </a:rPr>
              <a:t>мире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277" y="4797152"/>
            <a:ext cx="3292187" cy="172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Самое </a:t>
            </a: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важное, на что следует обратить внимание: 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юноша (девушка) ищет </a:t>
            </a:r>
            <a:b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смерти, а помощи, хочет, чтобы  кто-то ему показал, зачем жить, убедил, что жить не так уж плохо.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2039" y="2688564"/>
            <a:ext cx="2780104" cy="11283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1.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87234" y="2539473"/>
            <a:ext cx="5466834" cy="14655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Деятельность Психологической 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службы БГПУ в области профилактики рискованного поведения студенческой молодежи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666" y="4437112"/>
            <a:ext cx="2736304" cy="1417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2.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9147" y="4221088"/>
            <a:ext cx="5518143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Деятельность Центра кризисной психологии на базе кафедры социальной и семейной психологии БГПУ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в области профилактики рискованного поведения студенческой молодежи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011177" y="3000702"/>
            <a:ext cx="47605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986970" y="4953420"/>
            <a:ext cx="43041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732381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atin typeface="Comic Sans MS" pitchFamily="66" charset="0"/>
              </a:rPr>
              <a:t>Деятельность Психологической службы БГПУ</a:t>
            </a:r>
            <a:endParaRPr lang="ru-RU" sz="6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0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С </a:t>
            </a:r>
            <a:r>
              <a:rPr lang="ru-RU" sz="2800" dirty="0">
                <a:solidFill>
                  <a:srgbClr val="002060"/>
                </a:solidFill>
                <a:latin typeface="Comic Sans MS" pitchFamily="66" charset="0"/>
              </a:rPr>
              <a:t>целью профилактики рискованного поведения сотрудниками психологической службы БГПУ успешно реализуются следующие комплексные программы</a:t>
            </a: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95536" y="2420888"/>
            <a:ext cx="3816424" cy="403244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ПРОГРАММА 1.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Программа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профилактики зависимого поведения студенческой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молодежи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Цель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программы: пропаганда здорового образа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жизни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355976" y="2420888"/>
            <a:ext cx="4608512" cy="37444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ПРОГРАММА 2.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профилактики суицидального поведения студенческой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молодежи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Comic Sans MS" pitchFamily="66" charset="0"/>
              </a:rPr>
              <a:t>Цель программы: оказание психологической помощи студентам; методической и психолого-педагогической поддержки преподавателям, кураторам студенческих групп и воспитателям общежитий</a:t>
            </a:r>
            <a:endParaRPr lang="ru-RU" sz="1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Comic Sans MS" pitchFamily="66" charset="0"/>
              </a:rPr>
              <a:t>Направления деятельности психологической службы БГПУ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57239" y="1268760"/>
            <a:ext cx="8342624" cy="144016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Психологическая диагностика</a:t>
            </a:r>
            <a:r>
              <a:rPr lang="ru-RU" sz="3200" b="1" dirty="0">
                <a:latin typeface="Comic Sans MS" pitchFamily="66" charset="0"/>
              </a:rPr>
              <a:t>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183366" y="2132856"/>
            <a:ext cx="8695971" cy="158417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Comic Sans MS" pitchFamily="66" charset="0"/>
              </a:rPr>
              <a:t>Психологическое просвещение </a:t>
            </a: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и </a:t>
            </a:r>
            <a:r>
              <a:rPr lang="ru-RU" sz="2800" b="1" dirty="0">
                <a:solidFill>
                  <a:schemeClr val="tx2"/>
                </a:solidFill>
                <a:latin typeface="Comic Sans MS" pitchFamily="66" charset="0"/>
              </a:rPr>
              <a:t>профилактика</a:t>
            </a:r>
            <a:endParaRPr lang="ru-RU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555861" y="3212977"/>
            <a:ext cx="8298892" cy="151216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Психологическое консультирование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25983" y="5301208"/>
            <a:ext cx="8158648" cy="144016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Методическая деятельность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3528" y="4365104"/>
            <a:ext cx="8158648" cy="144016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Comic Sans MS" pitchFamily="66" charset="0"/>
              </a:rPr>
              <a:t>Психологическая коррекция</a:t>
            </a:r>
          </a:p>
        </p:txBody>
      </p:sp>
    </p:spTree>
    <p:extLst>
      <p:ext uri="{BB962C8B-B14F-4D97-AF65-F5344CB8AC3E}">
        <p14:creationId xmlns:p14="http://schemas.microsoft.com/office/powerpoint/2010/main" val="744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Психологическая диагностика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122720" y="692696"/>
            <a:ext cx="8856984" cy="324036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Е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жегодно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проводится диагностика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студентов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БГПУ с целью выявления группы риска, а также изучение и анализ социально-психологических проблем, возникающих в процессе адаптации студентов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1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курса для использования полученных результатов в организации воспитательной работы со студенческой молодежью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91768" y="3140968"/>
            <a:ext cx="8640960" cy="367240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omic Sans MS" pitchFamily="66" charset="0"/>
              </a:rPr>
              <a:t>Е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жегодно </a:t>
            </a:r>
            <a:r>
              <a:rPr lang="ru-RU" sz="2200" b="1" dirty="0">
                <a:solidFill>
                  <a:schemeClr val="tx1"/>
                </a:solidFill>
                <a:latin typeface="Comic Sans MS" pitchFamily="66" charset="0"/>
              </a:rPr>
              <a:t>проводится мониторинг злоупотребления </a:t>
            </a:r>
            <a:r>
              <a:rPr lang="ru-RU" sz="2200" b="1" dirty="0" err="1">
                <a:solidFill>
                  <a:schemeClr val="tx1"/>
                </a:solidFill>
                <a:latin typeface="Comic Sans MS" pitchFamily="66" charset="0"/>
              </a:rPr>
              <a:t>психоактивными</a:t>
            </a:r>
            <a:r>
              <a:rPr lang="ru-RU" sz="2200" b="1" dirty="0">
                <a:solidFill>
                  <a:schemeClr val="tx1"/>
                </a:solidFill>
                <a:latin typeface="Comic Sans MS" pitchFamily="66" charset="0"/>
              </a:rPr>
              <a:t> веществами в студенческой среде. Мониторинг позволяет определить отношение студентов к употреблению </a:t>
            </a:r>
            <a:r>
              <a:rPr lang="ru-RU" sz="2200" b="1" dirty="0" err="1">
                <a:solidFill>
                  <a:schemeClr val="tx1"/>
                </a:solidFill>
                <a:latin typeface="Comic Sans MS" pitchFamily="66" charset="0"/>
              </a:rPr>
              <a:t>психоактивных</a:t>
            </a:r>
            <a:r>
              <a:rPr lang="ru-RU" sz="2200" b="1" dirty="0">
                <a:solidFill>
                  <a:schemeClr val="tx1"/>
                </a:solidFill>
                <a:latin typeface="Comic Sans MS" pitchFamily="66" charset="0"/>
              </a:rPr>
              <a:t> веществ (табака, алкоголя, наркотиков), выявить степень вовлеченности студентов, оценить тенденции увеличения и уменьшения злоупотребления, а также прогнозировать развитие этих 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тенденций</a:t>
            </a:r>
            <a:endParaRPr lang="ru-RU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1659</TotalTime>
  <Words>1200</Words>
  <Application>Microsoft Office PowerPoint</Application>
  <PresentationFormat>Экран (4:3)</PresentationFormat>
  <Paragraphs>143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NewsPrint</vt:lpstr>
      <vt:lpstr>Презентация PowerPoint</vt:lpstr>
      <vt:lpstr>Рискованное поведение современной молодёжи</vt:lpstr>
      <vt:lpstr>Презентация PowerPoint</vt:lpstr>
      <vt:lpstr>Основная проблема</vt:lpstr>
      <vt:lpstr>  Самое важное, на что следует обратить внимание: юноша (девушка) ищет  не смерти, а помощи, хочет, чтобы  кто-то ему показал, зачем жить, убедил, что жить не так уж плохо. </vt:lpstr>
      <vt:lpstr>Презентация PowerPoint</vt:lpstr>
      <vt:lpstr>  С целью профилактики рискованного поведения сотрудниками психологической службы БГПУ успешно реализуются следующие комплексные программы:</vt:lpstr>
      <vt:lpstr>Направления деятельности психологической службы БГПУ:</vt:lpstr>
      <vt:lpstr>Психологическая диагностика</vt:lpstr>
      <vt:lpstr>Психологическое просвещение  и профилактика</vt:lpstr>
      <vt:lpstr>Психологическое консультирование</vt:lpstr>
      <vt:lpstr>Психологическая коррекция</vt:lpstr>
      <vt:lpstr>Методическая деятельность</vt:lpstr>
      <vt:lpstr>Презентация PowerPoint</vt:lpstr>
      <vt:lpstr> Психологические аспекты суицидального поведения  современной молодёжи </vt:lpstr>
      <vt:lpstr>Презентация PowerPoint</vt:lpstr>
      <vt:lpstr> 2 основных принципа работы:</vt:lpstr>
      <vt:lpstr>Презентация PowerPoint</vt:lpstr>
      <vt:lpstr>Главная причина рискованного поведения:</vt:lpstr>
      <vt:lpstr>Презентация PowerPoint</vt:lpstr>
      <vt:lpstr>Ключевые вопросы</vt:lpstr>
      <vt:lpstr>Ключевые вопросы</vt:lpstr>
      <vt:lpstr>Механизм возникновения  рискованного поведения:</vt:lpstr>
      <vt:lpstr>Презентация PowerPoint</vt:lpstr>
      <vt:lpstr>РЕКОМЕНДАЦИИ и УПРАЖНЕНИЯ:</vt:lpstr>
      <vt:lpstr>Презентация PowerPoint</vt:lpstr>
      <vt:lpstr>Презентация PowerPoint</vt:lpstr>
      <vt:lpstr>       Упражнение  Возьмите лист бумаги формата А4 и разделите его пополам и напишите, что даёт Вам компьютер и повседневная жизнь. Обсудите написанное. Покажите, что возможности повседневной жизни шире и интереснее, прежде всего, потому, что они разнообразны, в то время как компьютерные возможности строго ограничены компьютерной программой.</vt:lpstr>
      <vt:lpstr>ГЛАВНЫЙ ВОПРОС:</vt:lpstr>
      <vt:lpstr>Вы всегда можете обратиться   за помощью: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119</cp:revision>
  <cp:lastPrinted>2017-02-08T09:34:35Z</cp:lastPrinted>
  <dcterms:created xsi:type="dcterms:W3CDTF">2016-06-09T07:26:05Z</dcterms:created>
  <dcterms:modified xsi:type="dcterms:W3CDTF">2017-04-02T08:23:03Z</dcterms:modified>
</cp:coreProperties>
</file>