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1" r:id="rId6"/>
    <p:sldId id="262" r:id="rId7"/>
    <p:sldId id="264" r:id="rId8"/>
    <p:sldId id="265" r:id="rId9"/>
    <p:sldId id="266" r:id="rId10"/>
    <p:sldId id="270" r:id="rId11"/>
    <p:sldId id="272" r:id="rId12"/>
    <p:sldId id="273" r:id="rId13"/>
    <p:sldId id="274" r:id="rId14"/>
    <p:sldId id="276" r:id="rId15"/>
    <p:sldId id="277" r:id="rId16"/>
    <p:sldId id="279" r:id="rId17"/>
    <p:sldId id="280" r:id="rId18"/>
    <p:sldId id="281" r:id="rId19"/>
    <p:sldId id="282" r:id="rId20"/>
    <p:sldId id="283" r:id="rId21"/>
    <p:sldId id="284" r:id="rId22"/>
    <p:sldId id="286" r:id="rId23"/>
    <p:sldId id="287" r:id="rId24"/>
    <p:sldId id="288" r:id="rId25"/>
    <p:sldId id="289" r:id="rId26"/>
    <p:sldId id="290" r:id="rId27"/>
    <p:sldId id="291" r:id="rId28"/>
    <p:sldId id="292"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39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B718A3B-D725-411D-862E-791E79017BF6}" type="datetimeFigureOut">
              <a:rPr lang="ru-RU" smtClean="0"/>
              <a:t>20.03.2017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DBC2F8-F239-4067-8985-8B0675D6463B}"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B718A3B-D725-411D-862E-791E79017BF6}" type="datetimeFigureOut">
              <a:rPr lang="ru-RU" smtClean="0"/>
              <a:t>20.03.2017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DBC2F8-F239-4067-8985-8B0675D6463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B718A3B-D725-411D-862E-791E79017BF6}" type="datetimeFigureOut">
              <a:rPr lang="ru-RU" smtClean="0"/>
              <a:t>20.03.2017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DBC2F8-F239-4067-8985-8B0675D6463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B718A3B-D725-411D-862E-791E79017BF6}" type="datetimeFigureOut">
              <a:rPr lang="ru-RU" smtClean="0"/>
              <a:t>20.03.2017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DBC2F8-F239-4067-8985-8B0675D6463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718A3B-D725-411D-862E-791E79017BF6}" type="datetimeFigureOut">
              <a:rPr lang="ru-RU" smtClean="0"/>
              <a:t>20.03.2017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DBC2F8-F239-4067-8985-8B0675D6463B}"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AB718A3B-D725-411D-862E-791E79017BF6}" type="datetimeFigureOut">
              <a:rPr lang="ru-RU" smtClean="0"/>
              <a:t>20.03.2017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DBC2F8-F239-4067-8985-8B0675D6463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AB718A3B-D725-411D-862E-791E79017BF6}" type="datetimeFigureOut">
              <a:rPr lang="ru-RU" smtClean="0"/>
              <a:t>20.03.2017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8DBC2F8-F239-4067-8985-8B0675D6463B}"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B718A3B-D725-411D-862E-791E79017BF6}" type="datetimeFigureOut">
              <a:rPr lang="ru-RU" smtClean="0"/>
              <a:t>20.03.2017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8DBC2F8-F239-4067-8985-8B0675D6463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18A3B-D725-411D-862E-791E79017BF6}" type="datetimeFigureOut">
              <a:rPr lang="ru-RU" smtClean="0"/>
              <a:t>20.03.2017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8DBC2F8-F239-4067-8985-8B0675D6463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B718A3B-D725-411D-862E-791E79017BF6}" type="datetimeFigureOut">
              <a:rPr lang="ru-RU" smtClean="0"/>
              <a:t>20.03.2017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DBC2F8-F239-4067-8985-8B0675D6463B}"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B718A3B-D725-411D-862E-791E79017BF6}" type="datetimeFigureOut">
              <a:rPr lang="ru-RU" smtClean="0"/>
              <a:t>20.03.2017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DBC2F8-F239-4067-8985-8B0675D6463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B718A3B-D725-411D-862E-791E79017BF6}" type="datetimeFigureOut">
              <a:rPr lang="ru-RU" smtClean="0"/>
              <a:t>20.03.2017</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8DBC2F8-F239-4067-8985-8B0675D6463B}"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0" y="332656"/>
            <a:ext cx="7543800" cy="4391744"/>
          </a:xfrm>
        </p:spPr>
        <p:txBody>
          <a:bodyPr/>
          <a:lstStyle/>
          <a:p>
            <a:pPr algn="ctr"/>
            <a:r>
              <a:rPr lang="en-US" b="1" i="1" dirty="0"/>
              <a:t>Psychological foundations of education</a:t>
            </a:r>
            <a:endParaRPr lang="ru-RU" i="1" dirty="0"/>
          </a:p>
        </p:txBody>
      </p:sp>
      <p:sp>
        <p:nvSpPr>
          <p:cNvPr id="3" name="Подзаголовок 2"/>
          <p:cNvSpPr>
            <a:spLocks noGrp="1"/>
          </p:cNvSpPr>
          <p:nvPr>
            <p:ph type="subTitle" idx="1"/>
          </p:nvPr>
        </p:nvSpPr>
        <p:spPr/>
        <p:txBody>
          <a:bodyPr>
            <a:normAutofit fontScale="70000" lnSpcReduction="20000"/>
          </a:bodyPr>
          <a:lstStyle/>
          <a:p>
            <a:r>
              <a:rPr lang="en-US" b="1" dirty="0"/>
              <a:t>What is learning?</a:t>
            </a:r>
            <a:endParaRPr lang="ru-RU" dirty="0"/>
          </a:p>
          <a:p>
            <a:r>
              <a:rPr lang="en-US" b="1" dirty="0"/>
              <a:t>Learning and human development. </a:t>
            </a:r>
            <a:endParaRPr lang="ru-RU" dirty="0"/>
          </a:p>
          <a:p>
            <a:r>
              <a:rPr lang="en-US" b="1" dirty="0" smtClean="0"/>
              <a:t>The concepts </a:t>
            </a:r>
            <a:r>
              <a:rPr lang="en-US" b="1" dirty="0"/>
              <a:t>of learning. Types and mechanisms of learning.</a:t>
            </a:r>
            <a:endParaRPr lang="ru-RU" dirty="0"/>
          </a:p>
          <a:p>
            <a:endParaRPr lang="ru-RU" dirty="0"/>
          </a:p>
        </p:txBody>
      </p:sp>
    </p:spTree>
    <p:extLst>
      <p:ext uri="{BB962C8B-B14F-4D97-AF65-F5344CB8AC3E}">
        <p14:creationId xmlns:p14="http://schemas.microsoft.com/office/powerpoint/2010/main" val="2429233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 Learning and education are necessary conditions for a mental development of </a:t>
            </a:r>
            <a:r>
              <a:rPr lang="en-US" b="1" dirty="0" smtClean="0"/>
              <a:t>children</a:t>
            </a:r>
            <a:endParaRPr lang="ru-RU"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761845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Mental development is a process with specific historical and social in </a:t>
            </a:r>
            <a:r>
              <a:rPr lang="en-US" dirty="0" smtClean="0"/>
              <a:t>nature</a:t>
            </a:r>
          </a:p>
          <a:p>
            <a:r>
              <a:rPr lang="en-US" dirty="0"/>
              <a:t>Education and training are as universal and necessary form of mental development of children.</a:t>
            </a:r>
            <a:endParaRPr lang="ru-RU" dirty="0"/>
          </a:p>
          <a:p>
            <a:endParaRPr lang="ru-RU" dirty="0"/>
          </a:p>
        </p:txBody>
      </p:sp>
    </p:spTree>
    <p:extLst>
      <p:ext uri="{BB962C8B-B14F-4D97-AF65-F5344CB8AC3E}">
        <p14:creationId xmlns:p14="http://schemas.microsoft.com/office/powerpoint/2010/main" val="1909649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400" dirty="0"/>
              <a:t>Стадии интеллектуального развития и их психологические особенности определяются системой организации и способами передачи индивиду общественно-исторического опыта. </a:t>
            </a:r>
            <a:br>
              <a:rPr lang="ru-RU" sz="1400" dirty="0"/>
            </a:br>
            <a:r>
              <a:rPr lang="ru-RU" sz="1400" dirty="0"/>
              <a:t>Все формы и особенности мыслительной деятельности имеют объективные общественно задаваемые образцы, которые усваиваются человеком в процессе общения.</a:t>
            </a:r>
            <a:br>
              <a:rPr lang="ru-RU" sz="1400" dirty="0"/>
            </a:br>
            <a:endParaRPr lang="ru-RU" sz="1400" dirty="0"/>
          </a:p>
        </p:txBody>
      </p:sp>
      <p:sp>
        <p:nvSpPr>
          <p:cNvPr id="3" name="Объект 2"/>
          <p:cNvSpPr>
            <a:spLocks noGrp="1"/>
          </p:cNvSpPr>
          <p:nvPr>
            <p:ph idx="1"/>
          </p:nvPr>
        </p:nvSpPr>
        <p:spPr/>
        <p:txBody>
          <a:bodyPr/>
          <a:lstStyle/>
          <a:p>
            <a:r>
              <a:rPr lang="en-US" dirty="0"/>
              <a:t>Stages of intellectual development and their psychological characteristics are determined by the system of organization and ways of conveying the individual's social and historical </a:t>
            </a:r>
            <a:r>
              <a:rPr lang="en-US" dirty="0" smtClean="0"/>
              <a:t>experience</a:t>
            </a:r>
          </a:p>
          <a:p>
            <a:r>
              <a:rPr lang="en-US" dirty="0"/>
              <a:t>All forms and features of mental activity </a:t>
            </a:r>
            <a:r>
              <a:rPr lang="en-US" dirty="0" smtClean="0"/>
              <a:t>are acquired </a:t>
            </a:r>
            <a:r>
              <a:rPr lang="en-US" dirty="0"/>
              <a:t>by the person in the process of communication.</a:t>
            </a:r>
            <a:endParaRPr lang="ru-RU" dirty="0"/>
          </a:p>
        </p:txBody>
      </p:sp>
    </p:spTree>
    <p:extLst>
      <p:ext uri="{BB962C8B-B14F-4D97-AF65-F5344CB8AC3E}">
        <p14:creationId xmlns:p14="http://schemas.microsoft.com/office/powerpoint/2010/main" val="2862168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example</a:t>
            </a:r>
            <a:endParaRPr lang="ru-RU" dirty="0"/>
          </a:p>
        </p:txBody>
      </p:sp>
      <p:sp>
        <p:nvSpPr>
          <p:cNvPr id="3" name="Объект 2"/>
          <p:cNvSpPr>
            <a:spLocks noGrp="1"/>
          </p:cNvSpPr>
          <p:nvPr>
            <p:ph idx="1"/>
          </p:nvPr>
        </p:nvSpPr>
        <p:spPr/>
        <p:txBody>
          <a:bodyPr/>
          <a:lstStyle/>
          <a:p>
            <a:r>
              <a:rPr lang="en-US" dirty="0" smtClean="0"/>
              <a:t>The </a:t>
            </a:r>
            <a:r>
              <a:rPr lang="en-US" dirty="0"/>
              <a:t>child, who was abducted in early childhood by wild animals. raised outside of society, the child can not speak, think and adapt to life in human society.</a:t>
            </a:r>
            <a:endParaRPr lang="ru-RU" dirty="0"/>
          </a:p>
        </p:txBody>
      </p:sp>
    </p:spTree>
    <p:extLst>
      <p:ext uri="{BB962C8B-B14F-4D97-AF65-F5344CB8AC3E}">
        <p14:creationId xmlns:p14="http://schemas.microsoft.com/office/powerpoint/2010/main" val="3817643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212976"/>
            <a:ext cx="7543800" cy="1524000"/>
          </a:xfrm>
        </p:spPr>
        <p:txBody>
          <a:bodyPr/>
          <a:lstStyle/>
          <a:p>
            <a:r>
              <a:rPr lang="en-US" b="1" dirty="0"/>
              <a:t>The concept of learning</a:t>
            </a:r>
            <a:r>
              <a:rPr lang="ru-RU" b="1" dirty="0"/>
              <a:t>. </a:t>
            </a:r>
            <a:r>
              <a:rPr lang="en-US" b="1" dirty="0"/>
              <a:t>Types and mechanisms of learning</a:t>
            </a:r>
            <a:r>
              <a:rPr lang="ru-RU" b="1" dirty="0"/>
              <a:t>.</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67360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400" b="1" dirty="0"/>
              <a:t>Научение</a:t>
            </a:r>
            <a:r>
              <a:rPr lang="ru-RU" sz="1400" dirty="0"/>
              <a:t> – выступает как ведущий фактор развития, с помощью которого у ребенка формируются человеческие формы поведения и отражения действительности, процесс превращения биологической особи в субъекта человеческого отношения к миру. </a:t>
            </a:r>
            <a:endParaRPr lang="ru-RU" sz="1400" dirty="0"/>
          </a:p>
        </p:txBody>
      </p:sp>
      <p:sp>
        <p:nvSpPr>
          <p:cNvPr id="3" name="Объект 2"/>
          <p:cNvSpPr>
            <a:spLocks noGrp="1"/>
          </p:cNvSpPr>
          <p:nvPr>
            <p:ph idx="1"/>
          </p:nvPr>
        </p:nvSpPr>
        <p:spPr/>
        <p:txBody>
          <a:bodyPr/>
          <a:lstStyle/>
          <a:p>
            <a:pPr marL="0" indent="0">
              <a:buNone/>
            </a:pPr>
            <a:r>
              <a:rPr lang="ru-RU" dirty="0"/>
              <a:t> </a:t>
            </a:r>
          </a:p>
          <a:p>
            <a:r>
              <a:rPr lang="en-US" dirty="0"/>
              <a:t>Learning acts as a leading factor of development through which the child forms of human behavior and reflection of reality, the process of turning biological specimens in the subject of the human relationship to the world.</a:t>
            </a:r>
            <a:endParaRPr lang="ru-RU" dirty="0"/>
          </a:p>
        </p:txBody>
      </p:sp>
    </p:spTree>
    <p:extLst>
      <p:ext uri="{BB962C8B-B14F-4D97-AF65-F5344CB8AC3E}">
        <p14:creationId xmlns:p14="http://schemas.microsoft.com/office/powerpoint/2010/main" val="507479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b="1" dirty="0" smtClean="0"/>
              <a:t>Training</a:t>
            </a:r>
            <a:r>
              <a:rPr lang="en-US" dirty="0" smtClean="0"/>
              <a:t> </a:t>
            </a:r>
            <a:r>
              <a:rPr lang="en-US" dirty="0"/>
              <a:t>– specific activity, which aims </a:t>
            </a:r>
            <a:r>
              <a:rPr lang="en-US" dirty="0" smtClean="0"/>
              <a:t>is </a:t>
            </a:r>
            <a:r>
              <a:rPr lang="en-US" dirty="0" smtClean="0"/>
              <a:t>learning</a:t>
            </a:r>
            <a:r>
              <a:rPr lang="en-US" dirty="0" smtClean="0"/>
              <a:t>. </a:t>
            </a:r>
            <a:endParaRPr lang="en-US" dirty="0" smtClean="0"/>
          </a:p>
          <a:p>
            <a:pPr marL="0" indent="0">
              <a:buNone/>
            </a:pPr>
            <a:endParaRPr lang="ru-RU" dirty="0"/>
          </a:p>
        </p:txBody>
      </p:sp>
    </p:spTree>
    <p:extLst>
      <p:ext uri="{BB962C8B-B14F-4D97-AF65-F5344CB8AC3E}">
        <p14:creationId xmlns:p14="http://schemas.microsoft.com/office/powerpoint/2010/main" val="3333390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400" b="1" dirty="0"/>
              <a:t>усвоение информации</a:t>
            </a:r>
            <a:r>
              <a:rPr lang="ru-RU" sz="1400" dirty="0"/>
              <a:t> о значимых свойствах мира, которая необходима для успешной организации тех или иных видов практической или теоретической деятельности</a:t>
            </a:r>
            <a:endParaRPr lang="ru-RU" sz="1400" dirty="0"/>
          </a:p>
        </p:txBody>
      </p:sp>
      <p:sp>
        <p:nvSpPr>
          <p:cNvPr id="3" name="Объект 2"/>
          <p:cNvSpPr>
            <a:spLocks noGrp="1"/>
          </p:cNvSpPr>
          <p:nvPr>
            <p:ph idx="1"/>
          </p:nvPr>
        </p:nvSpPr>
        <p:spPr/>
        <p:txBody>
          <a:bodyPr/>
          <a:lstStyle/>
          <a:p>
            <a:pPr marL="0" indent="0" algn="ctr">
              <a:buNone/>
            </a:pPr>
            <a:r>
              <a:rPr lang="en-US" b="1" dirty="0" smtClean="0"/>
              <a:t>Includes</a:t>
            </a:r>
          </a:p>
          <a:p>
            <a:pPr marL="0" indent="0">
              <a:buNone/>
            </a:pPr>
            <a:r>
              <a:rPr lang="en-US" dirty="0"/>
              <a:t>– the processing of information about important properties of the world, which is necessary for the successful organization of certain types of practical or theoretical activity. The product of this process  is </a:t>
            </a:r>
            <a:r>
              <a:rPr lang="en-US" b="1" dirty="0"/>
              <a:t>knowledge</a:t>
            </a:r>
            <a:r>
              <a:rPr lang="en-US" dirty="0"/>
              <a:t>.</a:t>
            </a:r>
            <a:endParaRPr lang="ru-RU" dirty="0"/>
          </a:p>
          <a:p>
            <a:pPr marL="0" indent="0">
              <a:buNone/>
            </a:pPr>
            <a:endParaRPr lang="ru-RU" dirty="0"/>
          </a:p>
        </p:txBody>
      </p:sp>
    </p:spTree>
    <p:extLst>
      <p:ext uri="{BB962C8B-B14F-4D97-AF65-F5344CB8AC3E}">
        <p14:creationId xmlns:p14="http://schemas.microsoft.com/office/powerpoint/2010/main" val="3016528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400" b="1" dirty="0"/>
              <a:t>освоение приемов и операций,</a:t>
            </a:r>
            <a:r>
              <a:rPr lang="ru-RU" sz="1400" dirty="0"/>
              <a:t> из которых складываются все виды </a:t>
            </a:r>
            <a:r>
              <a:rPr lang="ru-RU" sz="1400" dirty="0" smtClean="0"/>
              <a:t>деятельности</a:t>
            </a:r>
            <a:endParaRPr lang="ru-RU" sz="1400" dirty="0"/>
          </a:p>
        </p:txBody>
      </p:sp>
      <p:sp>
        <p:nvSpPr>
          <p:cNvPr id="3" name="Объект 2"/>
          <p:cNvSpPr>
            <a:spLocks noGrp="1"/>
          </p:cNvSpPr>
          <p:nvPr>
            <p:ph idx="1"/>
          </p:nvPr>
        </p:nvSpPr>
        <p:spPr/>
        <p:txBody>
          <a:bodyPr/>
          <a:lstStyle/>
          <a:p>
            <a:pPr marL="0" indent="0">
              <a:buNone/>
            </a:pPr>
            <a:r>
              <a:rPr lang="en-US" dirty="0"/>
              <a:t>– learning how to use this information for the correct selection and control methods and operations in accordance with the terms learning objectives and goals. Product – </a:t>
            </a:r>
            <a:r>
              <a:rPr lang="en-US" b="1" dirty="0"/>
              <a:t>ability.</a:t>
            </a:r>
            <a:endParaRPr lang="ru-RU" dirty="0"/>
          </a:p>
          <a:p>
            <a:pPr marL="0" indent="0">
              <a:buNone/>
            </a:pPr>
            <a:endParaRPr lang="ru-RU" dirty="0"/>
          </a:p>
        </p:txBody>
      </p:sp>
    </p:spTree>
    <p:extLst>
      <p:ext uri="{BB962C8B-B14F-4D97-AF65-F5344CB8AC3E}">
        <p14:creationId xmlns:p14="http://schemas.microsoft.com/office/powerpoint/2010/main" val="4187403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dirty="0"/>
              <a:t> </a:t>
            </a:r>
            <a:r>
              <a:rPr lang="en-US" dirty="0" smtClean="0"/>
              <a:t> - development </a:t>
            </a:r>
            <a:r>
              <a:rPr lang="en-US" dirty="0"/>
              <a:t>of techniques and operations that make up all activities</a:t>
            </a:r>
            <a:r>
              <a:rPr lang="en-US" dirty="0" smtClean="0"/>
              <a:t>.</a:t>
            </a:r>
          </a:p>
          <a:p>
            <a:pPr marL="0" indent="0">
              <a:buNone/>
            </a:pPr>
            <a:r>
              <a:rPr lang="en-US" dirty="0" smtClean="0"/>
              <a:t> </a:t>
            </a:r>
            <a:r>
              <a:rPr lang="en-US" dirty="0"/>
              <a:t>Product – </a:t>
            </a:r>
            <a:r>
              <a:rPr lang="en-US" b="1" dirty="0"/>
              <a:t>skills</a:t>
            </a:r>
            <a:r>
              <a:rPr lang="en-US" dirty="0"/>
              <a:t>. Skills – automated unconscious actions.</a:t>
            </a:r>
            <a:endParaRPr lang="ru-RU" dirty="0"/>
          </a:p>
          <a:p>
            <a:pPr marL="0" indent="0">
              <a:buNone/>
            </a:pPr>
            <a:endParaRPr lang="ru-RU" dirty="0"/>
          </a:p>
        </p:txBody>
      </p:sp>
    </p:spTree>
    <p:extLst>
      <p:ext uri="{BB962C8B-B14F-4D97-AF65-F5344CB8AC3E}">
        <p14:creationId xmlns:p14="http://schemas.microsoft.com/office/powerpoint/2010/main" val="750686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en-US" b="1" dirty="0"/>
              <a:t>Education psychology</a:t>
            </a:r>
            <a:r>
              <a:rPr lang="en-US" dirty="0"/>
              <a:t> or </a:t>
            </a:r>
            <a:r>
              <a:rPr lang="en-US" b="1" dirty="0"/>
              <a:t>pedagogical psychology</a:t>
            </a:r>
            <a:r>
              <a:rPr lang="en-US" dirty="0"/>
              <a:t> deals with learning and teaching. This branch of psychology </a:t>
            </a:r>
            <a:r>
              <a:rPr lang="en-US" dirty="0" smtClean="0"/>
              <a:t>interested in the </a:t>
            </a:r>
            <a:r>
              <a:rPr lang="en-US" dirty="0"/>
              <a:t>learning process in early childhood and adolescences</a:t>
            </a:r>
            <a:r>
              <a:rPr lang="en-US" dirty="0" smtClean="0"/>
              <a:t>, </a:t>
            </a:r>
            <a:r>
              <a:rPr lang="en-US" dirty="0"/>
              <a:t>the social, emotional, and cognitive processes that are involved in learning throughout entire lifespan.  </a:t>
            </a:r>
            <a:endParaRPr lang="ru-RU" dirty="0"/>
          </a:p>
          <a:p>
            <a:endParaRPr lang="ru-RU" dirty="0"/>
          </a:p>
        </p:txBody>
      </p:sp>
    </p:spTree>
    <p:extLst>
      <p:ext uri="{BB962C8B-B14F-4D97-AF65-F5344CB8AC3E}">
        <p14:creationId xmlns:p14="http://schemas.microsoft.com/office/powerpoint/2010/main" val="263852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Example</a:t>
            </a:r>
            <a:endParaRPr lang="ru-RU" dirty="0"/>
          </a:p>
        </p:txBody>
      </p:sp>
      <p:sp>
        <p:nvSpPr>
          <p:cNvPr id="3" name="Объект 2"/>
          <p:cNvSpPr>
            <a:spLocks noGrp="1"/>
          </p:cNvSpPr>
          <p:nvPr>
            <p:ph idx="1"/>
          </p:nvPr>
        </p:nvSpPr>
        <p:spPr/>
        <p:txBody>
          <a:bodyPr/>
          <a:lstStyle/>
          <a:p>
            <a:pPr marL="0" indent="0">
              <a:buNone/>
            </a:pPr>
            <a:r>
              <a:rPr lang="en-US" dirty="0"/>
              <a:t>How to learn to </a:t>
            </a:r>
            <a:r>
              <a:rPr lang="en-US" dirty="0" smtClean="0"/>
              <a:t>drive</a:t>
            </a:r>
            <a:r>
              <a:rPr lang="ru-RU" dirty="0" smtClean="0"/>
              <a:t> </a:t>
            </a:r>
            <a:r>
              <a:rPr lang="en-US" dirty="0" smtClean="0"/>
              <a:t>a car. </a:t>
            </a:r>
            <a:r>
              <a:rPr lang="en-US" dirty="0"/>
              <a:t>First received knowledge: studied the theory of driving, traffic rules, read different and not very useful articles on the Internet. Then gradually he began to form skills, for example, learned to start the car and take off to perform some maneuvers, etc. Gradually, with increasing experience, skills began to be transformed into skills and began to start the car and to maneuver so that to a lesser extent, consciously controlled these processes, many things he was doing already on full "automatic"</a:t>
            </a:r>
            <a:endParaRPr lang="ru-RU" dirty="0"/>
          </a:p>
        </p:txBody>
      </p:sp>
    </p:spTree>
    <p:extLst>
      <p:ext uri="{BB962C8B-B14F-4D97-AF65-F5344CB8AC3E}">
        <p14:creationId xmlns:p14="http://schemas.microsoft.com/office/powerpoint/2010/main" val="342970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Thus, the doctrine has a place where human actions are controlled by conscious purpose – to absorb certain </a:t>
            </a:r>
            <a:r>
              <a:rPr lang="en-US" b="1" dirty="0"/>
              <a:t>knowledge, skills</a:t>
            </a:r>
            <a:r>
              <a:rPr lang="en-US" dirty="0"/>
              <a:t>,</a:t>
            </a:r>
            <a:r>
              <a:rPr lang="en-US" b="1" dirty="0"/>
              <a:t> ability</a:t>
            </a:r>
            <a:r>
              <a:rPr lang="en-US" dirty="0"/>
              <a:t>.</a:t>
            </a:r>
            <a:endParaRPr lang="ru-RU" dirty="0"/>
          </a:p>
          <a:p>
            <a:endParaRPr lang="ru-RU" dirty="0"/>
          </a:p>
        </p:txBody>
      </p:sp>
    </p:spTree>
    <p:extLst>
      <p:ext uri="{BB962C8B-B14F-4D97-AF65-F5344CB8AC3E}">
        <p14:creationId xmlns:p14="http://schemas.microsoft.com/office/powerpoint/2010/main" val="2362962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8800" b="1" dirty="0"/>
              <a:t>Types of </a:t>
            </a:r>
            <a:r>
              <a:rPr lang="en-US" sz="8800" b="1" dirty="0" smtClean="0"/>
              <a:t>learning</a:t>
            </a:r>
            <a:endParaRPr lang="ru-RU" sz="8800"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2289909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400" dirty="0" smtClean="0"/>
              <a:t>Быстрое, автоматическое, почти моментальное (по сравнению с              </a:t>
            </a:r>
            <a:br>
              <a:rPr lang="ru-RU" sz="1400" dirty="0" smtClean="0"/>
            </a:br>
            <a:r>
              <a:rPr lang="ru-RU" sz="1400" dirty="0" smtClean="0"/>
              <a:t>длительным процессом обучения) приспособление организма  к конкретным условиям его жизни с использованием практически готовых с рождения форм поведения</a:t>
            </a:r>
            <a:endParaRPr lang="ru-RU" sz="1400" dirty="0"/>
          </a:p>
        </p:txBody>
      </p:sp>
      <p:sp>
        <p:nvSpPr>
          <p:cNvPr id="3" name="Объект 2"/>
          <p:cNvSpPr>
            <a:spLocks noGrp="1"/>
          </p:cNvSpPr>
          <p:nvPr>
            <p:ph idx="1"/>
          </p:nvPr>
        </p:nvSpPr>
        <p:spPr/>
        <p:txBody>
          <a:bodyPr/>
          <a:lstStyle/>
          <a:p>
            <a:pPr algn="ctr"/>
            <a:r>
              <a:rPr lang="en-US" b="1" dirty="0" smtClean="0"/>
              <a:t>Imprinting</a:t>
            </a:r>
          </a:p>
          <a:p>
            <a:r>
              <a:rPr lang="en-US" b="1" dirty="0" smtClean="0"/>
              <a:t> </a:t>
            </a:r>
            <a:r>
              <a:rPr lang="en-US" dirty="0"/>
              <a:t>Rapid, automatic, almost immediate (in comparison with the long process of learning) the adaptation of the organism to the specific conditions of his life, using practically born ready behaviors.</a:t>
            </a:r>
            <a:r>
              <a:rPr lang="en-US" b="1" dirty="0"/>
              <a:t> </a:t>
            </a:r>
            <a:endParaRPr lang="ru-RU" dirty="0"/>
          </a:p>
        </p:txBody>
      </p:sp>
    </p:spTree>
    <p:extLst>
      <p:ext uri="{BB962C8B-B14F-4D97-AF65-F5344CB8AC3E}">
        <p14:creationId xmlns:p14="http://schemas.microsoft.com/office/powerpoint/2010/main" val="1085233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600" dirty="0"/>
              <a:t>Предполагает возникновение новых форм поведения как условных реакций на первоначально</a:t>
            </a:r>
            <a:br>
              <a:rPr lang="ru-RU" sz="1600" dirty="0"/>
            </a:br>
            <a:r>
              <a:rPr lang="ru-RU" sz="1600" dirty="0"/>
              <a:t>нейтральный стимул,</a:t>
            </a:r>
            <a:r>
              <a:rPr lang="ru-RU" sz="1600" b="1" dirty="0"/>
              <a:t> </a:t>
            </a:r>
            <a:r>
              <a:rPr lang="ru-RU" sz="1600" dirty="0"/>
              <a:t>который раньше специфической реакции не вызывал</a:t>
            </a:r>
            <a:r>
              <a:rPr lang="ru-RU" dirty="0"/>
              <a:t/>
            </a:r>
            <a:br>
              <a:rPr lang="ru-RU" dirty="0"/>
            </a:br>
            <a:endParaRPr lang="ru-RU" dirty="0"/>
          </a:p>
        </p:txBody>
      </p:sp>
      <p:sp>
        <p:nvSpPr>
          <p:cNvPr id="3" name="Объект 2"/>
          <p:cNvSpPr>
            <a:spLocks noGrp="1"/>
          </p:cNvSpPr>
          <p:nvPr>
            <p:ph idx="1"/>
          </p:nvPr>
        </p:nvSpPr>
        <p:spPr/>
        <p:txBody>
          <a:bodyPr/>
          <a:lstStyle/>
          <a:p>
            <a:pPr algn="ctr"/>
            <a:r>
              <a:rPr lang="en-US" b="1" dirty="0"/>
              <a:t>The conditioned-reflex </a:t>
            </a:r>
            <a:r>
              <a:rPr lang="en-US" b="1" dirty="0" smtClean="0"/>
              <a:t>learning</a:t>
            </a:r>
          </a:p>
          <a:p>
            <a:pPr algn="ctr"/>
            <a:r>
              <a:rPr lang="en-US" dirty="0"/>
              <a:t>Involves the emergence of new forms of behavior </a:t>
            </a:r>
            <a:r>
              <a:rPr lang="en-US" dirty="0" smtClean="0"/>
              <a:t>such as </a:t>
            </a:r>
            <a:r>
              <a:rPr lang="en-US" dirty="0"/>
              <a:t>conditional reactions to originally neutral </a:t>
            </a:r>
            <a:r>
              <a:rPr lang="en-US" dirty="0" smtClean="0"/>
              <a:t>stimulus.</a:t>
            </a:r>
            <a:endParaRPr lang="ru-RU" dirty="0"/>
          </a:p>
          <a:p>
            <a:pPr marL="0" indent="0" algn="ctr">
              <a:buNone/>
            </a:pPr>
            <a:endParaRPr lang="en-US" b="1" dirty="0" smtClean="0"/>
          </a:p>
        </p:txBody>
      </p:sp>
    </p:spTree>
    <p:extLst>
      <p:ext uri="{BB962C8B-B14F-4D97-AF65-F5344CB8AC3E}">
        <p14:creationId xmlns:p14="http://schemas.microsoft.com/office/powerpoint/2010/main" val="680988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ctr"/>
            <a:r>
              <a:rPr lang="en-US" b="1" dirty="0"/>
              <a:t>Operant </a:t>
            </a:r>
            <a:r>
              <a:rPr lang="en-US" b="1" dirty="0" smtClean="0"/>
              <a:t>learning</a:t>
            </a:r>
          </a:p>
          <a:p>
            <a:pPr algn="ctr"/>
            <a:r>
              <a:rPr lang="en-US" dirty="0"/>
              <a:t>Knowledge, abilities and skills are acquired in the he method of trial and error</a:t>
            </a:r>
            <a:endParaRPr lang="en-US" b="1" dirty="0" smtClean="0"/>
          </a:p>
        </p:txBody>
      </p:sp>
    </p:spTree>
    <p:extLst>
      <p:ext uri="{BB962C8B-B14F-4D97-AF65-F5344CB8AC3E}">
        <p14:creationId xmlns:p14="http://schemas.microsoft.com/office/powerpoint/2010/main" val="937615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ctr"/>
            <a:r>
              <a:rPr lang="en-US" b="1" dirty="0"/>
              <a:t>The vicar </a:t>
            </a:r>
            <a:r>
              <a:rPr lang="en-US" b="1" dirty="0" smtClean="0"/>
              <a:t>learning</a:t>
            </a:r>
          </a:p>
          <a:p>
            <a:pPr algn="ctr"/>
            <a:r>
              <a:rPr lang="en-US" dirty="0"/>
              <a:t>Learning through direct observation of the behavior of other people, in which once a person adopts and assimilates the observed behavior</a:t>
            </a:r>
            <a:endParaRPr lang="en-US" b="1" dirty="0"/>
          </a:p>
          <a:p>
            <a:pPr algn="ctr"/>
            <a:endParaRPr lang="en-US" b="1" dirty="0" smtClean="0"/>
          </a:p>
        </p:txBody>
      </p:sp>
    </p:spTree>
    <p:extLst>
      <p:ext uri="{BB962C8B-B14F-4D97-AF65-F5344CB8AC3E}">
        <p14:creationId xmlns:p14="http://schemas.microsoft.com/office/powerpoint/2010/main" val="1123114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ctr"/>
            <a:r>
              <a:rPr lang="en-US" dirty="0"/>
              <a:t>Learning through direct observation of the behavior of other people, in which once a person adopts and assimilates the observed </a:t>
            </a:r>
            <a:r>
              <a:rPr lang="en-US" dirty="0" smtClean="0"/>
              <a:t>behavior</a:t>
            </a:r>
            <a:endParaRPr lang="en-US" b="1" dirty="0" smtClean="0"/>
          </a:p>
        </p:txBody>
      </p:sp>
    </p:spTree>
    <p:extLst>
      <p:ext uri="{BB962C8B-B14F-4D97-AF65-F5344CB8AC3E}">
        <p14:creationId xmlns:p14="http://schemas.microsoft.com/office/powerpoint/2010/main" val="3551878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pPr algn="ctr"/>
            <a:endParaRPr lang="en-US" dirty="0" smtClean="0"/>
          </a:p>
          <a:p>
            <a:pPr algn="ctr"/>
            <a:r>
              <a:rPr lang="en-US" b="1" dirty="0"/>
              <a:t>Verbal </a:t>
            </a:r>
            <a:r>
              <a:rPr lang="en-US" b="1" dirty="0" smtClean="0"/>
              <a:t>learning</a:t>
            </a:r>
          </a:p>
          <a:p>
            <a:pPr algn="ctr"/>
            <a:r>
              <a:rPr lang="en-US" dirty="0"/>
              <a:t>The acquisition of human experience through </a:t>
            </a:r>
            <a:r>
              <a:rPr lang="en-US" dirty="0" smtClean="0"/>
              <a:t>the language</a:t>
            </a:r>
            <a:r>
              <a:rPr lang="en-US" dirty="0"/>
              <a:t>.</a:t>
            </a:r>
            <a:endParaRPr lang="ru-RU" dirty="0"/>
          </a:p>
          <a:p>
            <a:pPr algn="ctr"/>
            <a:endParaRPr lang="en-US" b="1" dirty="0" smtClean="0"/>
          </a:p>
        </p:txBody>
      </p:sp>
    </p:spTree>
    <p:extLst>
      <p:ext uri="{BB962C8B-B14F-4D97-AF65-F5344CB8AC3E}">
        <p14:creationId xmlns:p14="http://schemas.microsoft.com/office/powerpoint/2010/main" val="29371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sz="1400" b="1" dirty="0"/>
              <a:t>Обучение</a:t>
            </a:r>
            <a:r>
              <a:rPr lang="ru-RU" sz="1400" dirty="0"/>
              <a:t> представляет собой целенаправленный процесс управляемого познания явлений окружающего мира, их закономерностей, истории развития и освоения способов деятельности, в результате взаимодействия ученика с учителем или другими </a:t>
            </a:r>
            <a:r>
              <a:rPr lang="ru-RU" sz="1400" dirty="0" smtClean="0"/>
              <a:t>обучающимися</a:t>
            </a:r>
            <a:r>
              <a:rPr lang="ru-RU" dirty="0"/>
              <a:t/>
            </a:r>
            <a:br>
              <a:rPr lang="ru-RU" dirty="0"/>
            </a:br>
            <a:endParaRPr lang="ru-RU" dirty="0"/>
          </a:p>
        </p:txBody>
      </p:sp>
      <p:sp>
        <p:nvSpPr>
          <p:cNvPr id="3" name="Объект 2"/>
          <p:cNvSpPr>
            <a:spLocks noGrp="1"/>
          </p:cNvSpPr>
          <p:nvPr>
            <p:ph idx="1"/>
          </p:nvPr>
        </p:nvSpPr>
        <p:spPr/>
        <p:txBody>
          <a:bodyPr/>
          <a:lstStyle/>
          <a:p>
            <a:r>
              <a:rPr lang="en-US" b="1" dirty="0"/>
              <a:t>Learning </a:t>
            </a:r>
            <a:r>
              <a:rPr lang="en-US" dirty="0"/>
              <a:t>is a deliberate, controlled process of cognition of the phenomena of the world, their patterns, development history and exploration activity, results from the interaction of the </a:t>
            </a:r>
            <a:r>
              <a:rPr lang="en-US" b="1" dirty="0"/>
              <a:t>student with the teacher or other students</a:t>
            </a:r>
            <a:r>
              <a:rPr lang="en-US" dirty="0"/>
              <a:t>.</a:t>
            </a:r>
            <a:endParaRPr lang="ru-RU" dirty="0"/>
          </a:p>
          <a:p>
            <a:endParaRPr lang="ru-RU" dirty="0"/>
          </a:p>
        </p:txBody>
      </p:sp>
    </p:spTree>
    <p:extLst>
      <p:ext uri="{BB962C8B-B14F-4D97-AF65-F5344CB8AC3E}">
        <p14:creationId xmlns:p14="http://schemas.microsoft.com/office/powerpoint/2010/main" val="107991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400" dirty="0"/>
              <a:t>Под </a:t>
            </a:r>
            <a:r>
              <a:rPr lang="ru-RU" sz="1400" dirty="0" smtClean="0"/>
              <a:t>образованием </a:t>
            </a:r>
            <a:r>
              <a:rPr lang="ru-RU" sz="1400" dirty="0"/>
              <a:t>понимается процесс (или результат) освоения определенных обществом уровней </a:t>
            </a:r>
            <a:r>
              <a:rPr lang="ru-RU" sz="1400" dirty="0" smtClean="0"/>
              <a:t>культурного наследия общества и связанный с ним уровень индивидуально развития</a:t>
            </a:r>
            <a:endParaRPr lang="ru-RU" sz="1400" dirty="0"/>
          </a:p>
        </p:txBody>
      </p:sp>
      <p:sp>
        <p:nvSpPr>
          <p:cNvPr id="3" name="Объект 2"/>
          <p:cNvSpPr>
            <a:spLocks noGrp="1"/>
          </p:cNvSpPr>
          <p:nvPr>
            <p:ph idx="1"/>
          </p:nvPr>
        </p:nvSpPr>
        <p:spPr/>
        <p:txBody>
          <a:bodyPr/>
          <a:lstStyle/>
          <a:p>
            <a:r>
              <a:rPr lang="en-US" b="1" dirty="0"/>
              <a:t>Education </a:t>
            </a:r>
            <a:r>
              <a:rPr lang="en-US" dirty="0"/>
              <a:t>refers to the process</a:t>
            </a:r>
            <a:r>
              <a:rPr lang="ru-RU" dirty="0"/>
              <a:t> (</a:t>
            </a:r>
            <a:r>
              <a:rPr lang="en-US" dirty="0"/>
              <a:t>or result</a:t>
            </a:r>
            <a:r>
              <a:rPr lang="ru-RU" dirty="0"/>
              <a:t>) </a:t>
            </a:r>
            <a:r>
              <a:rPr lang="en-US" dirty="0"/>
              <a:t>of the development of certain society levels of cultural heritage of the society and the associated level of individual development.</a:t>
            </a:r>
            <a:endParaRPr lang="ru-RU" dirty="0"/>
          </a:p>
          <a:p>
            <a:endParaRPr lang="ru-RU" dirty="0"/>
          </a:p>
        </p:txBody>
      </p:sp>
    </p:spTree>
    <p:extLst>
      <p:ext uri="{BB962C8B-B14F-4D97-AF65-F5344CB8AC3E}">
        <p14:creationId xmlns:p14="http://schemas.microsoft.com/office/powerpoint/2010/main" val="3119523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en-US" b="1" u="sng" dirty="0">
                <a:solidFill>
                  <a:srgbClr val="FF0000"/>
                </a:solidFill>
              </a:rPr>
              <a:t>The development </a:t>
            </a:r>
            <a:r>
              <a:rPr lang="en-US" dirty="0"/>
              <a:t>is an objective process internal serial </a:t>
            </a:r>
            <a:r>
              <a:rPr lang="en-US" b="1" dirty="0">
                <a:solidFill>
                  <a:schemeClr val="tx1"/>
                </a:solidFill>
              </a:rPr>
              <a:t>quantitative</a:t>
            </a:r>
            <a:r>
              <a:rPr lang="en-US" dirty="0"/>
              <a:t> and </a:t>
            </a:r>
            <a:r>
              <a:rPr lang="en-US" b="1" dirty="0">
                <a:solidFill>
                  <a:schemeClr val="tx1"/>
                </a:solidFill>
              </a:rPr>
              <a:t>qualitative</a:t>
            </a:r>
            <a:r>
              <a:rPr lang="en-US" dirty="0"/>
              <a:t> changes of physical and spiritual forces of the people. Include physical, mental, social and spiritual development of the personality</a:t>
            </a:r>
            <a:endParaRPr lang="ru-RU" dirty="0"/>
          </a:p>
        </p:txBody>
      </p:sp>
    </p:spTree>
    <p:extLst>
      <p:ext uri="{BB962C8B-B14F-4D97-AF65-F5344CB8AC3E}">
        <p14:creationId xmlns:p14="http://schemas.microsoft.com/office/powerpoint/2010/main" val="233866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3284984"/>
            <a:ext cx="7543800" cy="1676400"/>
          </a:xfrm>
        </p:spPr>
        <p:txBody>
          <a:bodyPr>
            <a:normAutofit fontScale="90000"/>
          </a:bodyPr>
          <a:lstStyle/>
          <a:p>
            <a:r>
              <a:rPr lang="en-US" sz="7300" b="1" i="1" dirty="0"/>
              <a:t>THE RELATIONSHIP BETWEEN </a:t>
            </a:r>
            <a:r>
              <a:rPr lang="en-US" sz="7300" b="1" i="1" dirty="0" smtClean="0"/>
              <a:t/>
            </a:r>
            <a:br>
              <a:rPr lang="en-US" sz="7300" b="1" i="1" dirty="0" smtClean="0"/>
            </a:br>
            <a:r>
              <a:rPr lang="en-US" sz="7300" b="1" i="1" dirty="0" smtClean="0"/>
              <a:t>LEARNING </a:t>
            </a:r>
            <a:r>
              <a:rPr lang="en-US" sz="7300" b="1" i="1" dirty="0"/>
              <a:t>AND DEVELOPMENT</a:t>
            </a:r>
            <a:r>
              <a:rPr lang="ru-RU" dirty="0"/>
              <a:t/>
            </a:r>
            <a:br>
              <a:rPr lang="ru-RU" dirty="0"/>
            </a:br>
            <a:endParaRPr lang="ru-RU" dirty="0"/>
          </a:p>
        </p:txBody>
      </p:sp>
      <p:sp>
        <p:nvSpPr>
          <p:cNvPr id="3" name="Текст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170870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en-US" b="1" dirty="0"/>
              <a:t>Learning and development are treated as two independent from each other </a:t>
            </a:r>
            <a:r>
              <a:rPr lang="en-US" b="1" dirty="0" smtClean="0"/>
              <a:t>process</a:t>
            </a:r>
            <a:r>
              <a:rPr lang="ru-RU" dirty="0"/>
              <a:t/>
            </a:r>
            <a:br>
              <a:rPr lang="ru-RU" dirty="0"/>
            </a:br>
            <a:endParaRPr lang="ru-RU" dirty="0"/>
          </a:p>
        </p:txBody>
      </p:sp>
      <p:sp>
        <p:nvSpPr>
          <p:cNvPr id="3" name="Текст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717586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b="1" i="1" dirty="0"/>
              <a:t>Mental development is an independent process which has its own internal laws</a:t>
            </a:r>
            <a:r>
              <a:rPr lang="en-US" dirty="0"/>
              <a:t>. </a:t>
            </a:r>
            <a:endParaRPr lang="en-US" dirty="0" smtClean="0"/>
          </a:p>
          <a:p>
            <a:r>
              <a:rPr lang="en-US" dirty="0" smtClean="0"/>
              <a:t>Child </a:t>
            </a:r>
            <a:r>
              <a:rPr lang="en-US" dirty="0"/>
              <a:t>development is presented as a process determined by natural laws and flows through the ripening.</a:t>
            </a:r>
            <a:endParaRPr lang="ru-RU" dirty="0"/>
          </a:p>
          <a:p>
            <a:endParaRPr lang="ru-RU" dirty="0"/>
          </a:p>
        </p:txBody>
      </p:sp>
    </p:spTree>
    <p:extLst>
      <p:ext uri="{BB962C8B-B14F-4D97-AF65-F5344CB8AC3E}">
        <p14:creationId xmlns:p14="http://schemas.microsoft.com/office/powerpoint/2010/main" val="2202868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example</a:t>
            </a:r>
            <a:endParaRPr lang="ru-RU" dirty="0"/>
          </a:p>
        </p:txBody>
      </p:sp>
      <p:sp>
        <p:nvSpPr>
          <p:cNvPr id="3" name="Объект 2"/>
          <p:cNvSpPr>
            <a:spLocks noGrp="1"/>
          </p:cNvSpPr>
          <p:nvPr>
            <p:ph idx="1"/>
          </p:nvPr>
        </p:nvSpPr>
        <p:spPr/>
        <p:txBody>
          <a:bodyPr/>
          <a:lstStyle/>
          <a:p>
            <a:r>
              <a:rPr lang="en-US" dirty="0"/>
              <a:t>It is assumed that to teach </a:t>
            </a:r>
            <a:r>
              <a:rPr lang="en-US" dirty="0" smtClean="0"/>
              <a:t>arithmetic a child </a:t>
            </a:r>
            <a:r>
              <a:rPr lang="en-US" dirty="0"/>
              <a:t>must have a well-developed memory, attention and thinking</a:t>
            </a:r>
            <a:r>
              <a:rPr lang="en-US" dirty="0" smtClean="0"/>
              <a:t>.</a:t>
            </a:r>
          </a:p>
          <a:p>
            <a:r>
              <a:rPr lang="en-US" dirty="0" smtClean="0"/>
              <a:t> </a:t>
            </a:r>
            <a:r>
              <a:rPr lang="en-US" dirty="0"/>
              <a:t>The teacher's task </a:t>
            </a:r>
            <a:r>
              <a:rPr lang="en-US" dirty="0" smtClean="0"/>
              <a:t>is to define this feature and start training. </a:t>
            </a:r>
            <a:r>
              <a:rPr lang="en-US" dirty="0"/>
              <a:t>Development must make certain complete cycles, certain </a:t>
            </a:r>
            <a:r>
              <a:rPr lang="en-US" dirty="0" smtClean="0"/>
              <a:t>functions </a:t>
            </a:r>
            <a:r>
              <a:rPr lang="en-US" dirty="0"/>
              <a:t>must </a:t>
            </a:r>
            <a:r>
              <a:rPr lang="en-US" dirty="0"/>
              <a:t>m</a:t>
            </a:r>
            <a:r>
              <a:rPr lang="en-US" dirty="0" smtClean="0"/>
              <a:t>ature </a:t>
            </a:r>
            <a:r>
              <a:rPr lang="en-US" dirty="0"/>
              <a:t>before the school can begin teaching. </a:t>
            </a:r>
            <a:r>
              <a:rPr lang="en-US" dirty="0" smtClean="0"/>
              <a:t>E</a:t>
            </a:r>
            <a:r>
              <a:rPr lang="en-US" dirty="0" smtClean="0"/>
              <a:t>liminates </a:t>
            </a:r>
            <a:r>
              <a:rPr lang="en-US" dirty="0"/>
              <a:t>the possibility of the influence of education on development. At first – mental development, second  - learning.</a:t>
            </a:r>
            <a:endParaRPr lang="ru-RU" dirty="0"/>
          </a:p>
        </p:txBody>
      </p:sp>
    </p:spTree>
    <p:extLst>
      <p:ext uri="{BB962C8B-B14F-4D97-AF65-F5344CB8AC3E}">
        <p14:creationId xmlns:p14="http://schemas.microsoft.com/office/powerpoint/2010/main" val="2057490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289</TotalTime>
  <Words>931</Words>
  <Application>Microsoft Office PowerPoint</Application>
  <PresentationFormat>Экран (4:3)</PresentationFormat>
  <Paragraphs>55</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NewsPrint</vt:lpstr>
      <vt:lpstr>Psychological foundations of education</vt:lpstr>
      <vt:lpstr>Презентация PowerPoint</vt:lpstr>
      <vt:lpstr>Обучение представляет собой целенаправленный процесс управляемого познания явлений окружающего мира, их закономерностей, истории развития и освоения способов деятельности, в результате взаимодействия ученика с учителем или другими обучающимися </vt:lpstr>
      <vt:lpstr>Под образованием понимается процесс (или результат) освоения определенных обществом уровней культурного наследия общества и связанный с ним уровень индивидуально развития</vt:lpstr>
      <vt:lpstr>Презентация PowerPoint</vt:lpstr>
      <vt:lpstr>THE RELATIONSHIP BETWEEN  LEARNING AND DEVELOPMENT </vt:lpstr>
      <vt:lpstr>Learning and development are treated as two independent from each other process </vt:lpstr>
      <vt:lpstr>Презентация PowerPoint</vt:lpstr>
      <vt:lpstr>example</vt:lpstr>
      <vt:lpstr> Learning and education are necessary conditions for a mental development of children</vt:lpstr>
      <vt:lpstr>Презентация PowerPoint</vt:lpstr>
      <vt:lpstr>Стадии интеллектуального развития и их психологические особенности определяются системой организации и способами передачи индивиду общественно-исторического опыта.  Все формы и особенности мыслительной деятельности имеют объективные общественно задаваемые образцы, которые усваиваются человеком в процессе общения. </vt:lpstr>
      <vt:lpstr>example</vt:lpstr>
      <vt:lpstr>The concept of learning. Types and mechanisms of learning.</vt:lpstr>
      <vt:lpstr>Научение – выступает как ведущий фактор развития, с помощью которого у ребенка формируются человеческие формы поведения и отражения действительности, процесс превращения биологической особи в субъекта человеческого отношения к миру. </vt:lpstr>
      <vt:lpstr>Презентация PowerPoint</vt:lpstr>
      <vt:lpstr>усвоение информации о значимых свойствах мира, которая необходима для успешной организации тех или иных видов практической или теоретической деятельности</vt:lpstr>
      <vt:lpstr>освоение приемов и операций, из которых складываются все виды деятельности</vt:lpstr>
      <vt:lpstr>Презентация PowerPoint</vt:lpstr>
      <vt:lpstr>Example</vt:lpstr>
      <vt:lpstr>Презентация PowerPoint</vt:lpstr>
      <vt:lpstr>Types of learning</vt:lpstr>
      <vt:lpstr>Быстрое, автоматическое, почти моментальное (по сравнению с               длительным процессом обучения) приспособление организма  к конкретным условиям его жизни с использованием практически готовых с рождения форм поведения</vt:lpstr>
      <vt:lpstr>Предполагает возникновение новых форм поведения как условных реакций на первоначально нейтральный стимул, который раньше специфической реакции не вызывал </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foundations of education</dc:title>
  <dc:creator>Tanya</dc:creator>
  <cp:lastModifiedBy>Tanya</cp:lastModifiedBy>
  <cp:revision>12</cp:revision>
  <dcterms:created xsi:type="dcterms:W3CDTF">2017-03-19T09:37:05Z</dcterms:created>
  <dcterms:modified xsi:type="dcterms:W3CDTF">2017-03-20T04:38:07Z</dcterms:modified>
</cp:coreProperties>
</file>