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19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E0162-E6DD-4534-AF95-DE6049BFE168}" type="datetimeFigureOut">
              <a:rPr lang="ru-RU" smtClean="0"/>
              <a:t>20.03.2017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F749F-392D-4161-A92A-0497C5BB3C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8214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E0162-E6DD-4534-AF95-DE6049BFE168}" type="datetimeFigureOut">
              <a:rPr lang="ru-RU" smtClean="0"/>
              <a:t>20.03.2017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F749F-392D-4161-A92A-0497C5BB3C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5177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E0162-E6DD-4534-AF95-DE6049BFE168}" type="datetimeFigureOut">
              <a:rPr lang="ru-RU" smtClean="0"/>
              <a:t>20.03.2017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F749F-392D-4161-A92A-0497C5BB3C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9127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E0162-E6DD-4534-AF95-DE6049BFE168}" type="datetimeFigureOut">
              <a:rPr lang="ru-RU" smtClean="0"/>
              <a:t>20.03.2017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F749F-392D-4161-A92A-0497C5BB3C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9764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E0162-E6DD-4534-AF95-DE6049BFE168}" type="datetimeFigureOut">
              <a:rPr lang="ru-RU" smtClean="0"/>
              <a:t>20.03.2017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F749F-392D-4161-A92A-0497C5BB3C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6165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E0162-E6DD-4534-AF95-DE6049BFE168}" type="datetimeFigureOut">
              <a:rPr lang="ru-RU" smtClean="0"/>
              <a:t>20.03.2017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F749F-392D-4161-A92A-0497C5BB3C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7468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E0162-E6DD-4534-AF95-DE6049BFE168}" type="datetimeFigureOut">
              <a:rPr lang="ru-RU" smtClean="0"/>
              <a:t>20.03.2017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F749F-392D-4161-A92A-0497C5BB3C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8310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E0162-E6DD-4534-AF95-DE6049BFE168}" type="datetimeFigureOut">
              <a:rPr lang="ru-RU" smtClean="0"/>
              <a:t>20.03.2017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F749F-392D-4161-A92A-0497C5BB3C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0912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E0162-E6DD-4534-AF95-DE6049BFE168}" type="datetimeFigureOut">
              <a:rPr lang="ru-RU" smtClean="0"/>
              <a:t>20.03.2017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F749F-392D-4161-A92A-0497C5BB3C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1753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E0162-E6DD-4534-AF95-DE6049BFE168}" type="datetimeFigureOut">
              <a:rPr lang="ru-RU" smtClean="0"/>
              <a:t>20.03.2017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F749F-392D-4161-A92A-0497C5BB3C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65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E0162-E6DD-4534-AF95-DE6049BFE168}" type="datetimeFigureOut">
              <a:rPr lang="ru-RU" smtClean="0"/>
              <a:t>20.03.2017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F749F-392D-4161-A92A-0497C5BB3C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2552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E0162-E6DD-4534-AF95-DE6049BFE168}" type="datetimeFigureOut">
              <a:rPr lang="ru-RU" smtClean="0"/>
              <a:t>20.03.2017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EF749F-392D-4161-A92A-0497C5BB3C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8414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s30413903876.mirtesen.ru/photos/20721770385" TargetMode="Externa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946" name="Picture 9" descr="Моя &quot;Моделька&quot;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188913"/>
            <a:ext cx="3705225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947" name="AutoShape 7"/>
          <p:cNvSpPr>
            <a:spLocks noChangeArrowheads="1"/>
          </p:cNvSpPr>
          <p:nvPr/>
        </p:nvSpPr>
        <p:spPr bwMode="auto">
          <a:xfrm>
            <a:off x="611188" y="260350"/>
            <a:ext cx="4679950" cy="2409825"/>
          </a:xfrm>
          <a:prstGeom prst="cloudCallout">
            <a:avLst>
              <a:gd name="adj1" fmla="val -19269"/>
              <a:gd name="adj2" fmla="val 76218"/>
            </a:avLst>
          </a:prstGeom>
          <a:solidFill>
            <a:srgbClr val="66FFFF"/>
          </a:solidFill>
          <a:ln w="9525">
            <a:solidFill>
              <a:srgbClr val="66FFFF"/>
            </a:solidFill>
            <a:round/>
            <a:headEnd/>
            <a:tailEnd/>
          </a:ln>
        </p:spPr>
        <p:txBody>
          <a:bodyPr/>
          <a:lstStyle/>
          <a:p>
            <a:pPr algn="ctr" eaLnBrk="1" hangingPunct="1"/>
            <a:r>
              <a:rPr lang="ru-RU" altLang="ru-RU" sz="1800">
                <a:solidFill>
                  <a:srgbClr val="000000"/>
                </a:solidFill>
              </a:rPr>
              <a:t>Возраст от 1 года до 3 лет называют ходячим детством</a:t>
            </a:r>
            <a:r>
              <a:rPr lang="ru-RU" altLang="ru-RU" sz="1800"/>
              <a:t>.</a:t>
            </a:r>
          </a:p>
        </p:txBody>
      </p:sp>
      <p:sp>
        <p:nvSpPr>
          <p:cNvPr id="82948" name="AutoShape 6"/>
          <p:cNvSpPr>
            <a:spLocks noChangeArrowheads="1"/>
          </p:cNvSpPr>
          <p:nvPr/>
        </p:nvSpPr>
        <p:spPr bwMode="auto">
          <a:xfrm>
            <a:off x="250825" y="2060575"/>
            <a:ext cx="5580063" cy="3506788"/>
          </a:xfrm>
          <a:prstGeom prst="irregularSeal2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>
                <a:solidFill>
                  <a:srgbClr val="000000"/>
                </a:solidFill>
              </a:rPr>
              <a:t>Раннее детство</a:t>
            </a:r>
          </a:p>
        </p:txBody>
      </p:sp>
    </p:spTree>
    <p:extLst>
      <p:ext uri="{BB962C8B-B14F-4D97-AF65-F5344CB8AC3E}">
        <p14:creationId xmlns:p14="http://schemas.microsoft.com/office/powerpoint/2010/main" val="2746271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AutoShape 3"/>
          <p:cNvSpPr>
            <a:spLocks noChangeArrowheads="1"/>
          </p:cNvSpPr>
          <p:nvPr/>
        </p:nvSpPr>
        <p:spPr bwMode="auto">
          <a:xfrm>
            <a:off x="827088" y="476250"/>
            <a:ext cx="7345362" cy="914400"/>
          </a:xfrm>
          <a:prstGeom prst="downArrowCallout">
            <a:avLst>
              <a:gd name="adj1" fmla="val 200825"/>
              <a:gd name="adj2" fmla="val 200825"/>
              <a:gd name="adj3" fmla="val 16667"/>
              <a:gd name="adj4" fmla="val 66667"/>
            </a:avLst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/>
              <a:t>Второй пояс симптомов кризиса трёх лет</a:t>
            </a:r>
          </a:p>
        </p:txBody>
      </p:sp>
      <p:sp>
        <p:nvSpPr>
          <p:cNvPr id="92163" name="Oval 4"/>
          <p:cNvSpPr>
            <a:spLocks noChangeArrowheads="1"/>
          </p:cNvSpPr>
          <p:nvPr/>
        </p:nvSpPr>
        <p:spPr bwMode="auto">
          <a:xfrm>
            <a:off x="179388" y="1484313"/>
            <a:ext cx="8569325" cy="3384550"/>
          </a:xfrm>
          <a:prstGeom prst="ellipse">
            <a:avLst/>
          </a:prstGeom>
          <a:solidFill>
            <a:srgbClr val="FF99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457200" indent="-457200" eaLnBrk="1" hangingPunct="1">
              <a:buFontTx/>
              <a:buChar char="•"/>
            </a:pPr>
            <a:r>
              <a:rPr lang="ru-RU" altLang="ru-RU"/>
              <a:t>Внешние и внутренние конфликты</a:t>
            </a:r>
          </a:p>
          <a:p>
            <a:pPr marL="457200" indent="-457200" eaLnBrk="1" hangingPunct="1">
              <a:buFontTx/>
              <a:buChar char="•"/>
            </a:pPr>
            <a:r>
              <a:rPr lang="ru-RU" altLang="ru-RU"/>
              <a:t>Невротические реакции</a:t>
            </a:r>
          </a:p>
          <a:p>
            <a:pPr marL="457200" indent="-457200" eaLnBrk="1" hangingPunct="1">
              <a:buFontTx/>
              <a:buChar char="•"/>
            </a:pPr>
            <a:r>
              <a:rPr lang="ru-RU" altLang="ru-RU"/>
              <a:t>Ночные страхи</a:t>
            </a:r>
          </a:p>
          <a:p>
            <a:pPr marL="457200" indent="-457200" eaLnBrk="1" hangingPunct="1">
              <a:buFontTx/>
              <a:buChar char="•"/>
            </a:pPr>
            <a:r>
              <a:rPr lang="ru-RU" altLang="ru-RU"/>
              <a:t>Неспокойный сон</a:t>
            </a:r>
          </a:p>
          <a:p>
            <a:pPr marL="457200" indent="-457200" eaLnBrk="1" hangingPunct="1">
              <a:buFontTx/>
              <a:buChar char="•"/>
            </a:pPr>
            <a:r>
              <a:rPr lang="ru-RU" altLang="ru-RU"/>
              <a:t>Резкие затруднения в речи, заикание</a:t>
            </a:r>
          </a:p>
          <a:p>
            <a:pPr marL="457200" indent="-457200" eaLnBrk="1" hangingPunct="1">
              <a:buFontTx/>
              <a:buChar char="•"/>
            </a:pPr>
            <a:r>
              <a:rPr lang="ru-RU" altLang="ru-RU"/>
              <a:t>Крайнее обострение негативизма,</a:t>
            </a:r>
          </a:p>
          <a:p>
            <a:pPr marL="457200" indent="-457200" eaLnBrk="1" hangingPunct="1"/>
            <a:r>
              <a:rPr lang="ru-RU" altLang="ru-RU"/>
              <a:t>      упрямства, гипобулические припадки</a:t>
            </a:r>
          </a:p>
        </p:txBody>
      </p:sp>
    </p:spTree>
    <p:extLst>
      <p:ext uri="{BB962C8B-B14F-4D97-AF65-F5344CB8AC3E}">
        <p14:creationId xmlns:p14="http://schemas.microsoft.com/office/powerpoint/2010/main" val="2621290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AutoShape 4"/>
          <p:cNvSpPr>
            <a:spLocks noChangeArrowheads="1"/>
          </p:cNvSpPr>
          <p:nvPr/>
        </p:nvSpPr>
        <p:spPr bwMode="auto">
          <a:xfrm>
            <a:off x="1763713" y="5229225"/>
            <a:ext cx="1655762" cy="914400"/>
          </a:xfrm>
          <a:prstGeom prst="roundRect">
            <a:avLst>
              <a:gd name="adj" fmla="val 16667"/>
            </a:avLst>
          </a:prstGeom>
          <a:solidFill>
            <a:srgbClr val="FF99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1800"/>
              <a:t>Ребёнок</a:t>
            </a:r>
          </a:p>
        </p:txBody>
      </p:sp>
      <p:sp>
        <p:nvSpPr>
          <p:cNvPr id="83971" name="AutoShape 9"/>
          <p:cNvSpPr>
            <a:spLocks noChangeArrowheads="1"/>
          </p:cNvSpPr>
          <p:nvPr/>
        </p:nvSpPr>
        <p:spPr bwMode="auto">
          <a:xfrm>
            <a:off x="3995738" y="5229225"/>
            <a:ext cx="1584325" cy="914400"/>
          </a:xfrm>
          <a:prstGeom prst="roundRect">
            <a:avLst>
              <a:gd name="adj" fmla="val 16667"/>
            </a:avLst>
          </a:prstGeom>
          <a:solidFill>
            <a:srgbClr val="FF99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1800"/>
              <a:t>Предмет</a:t>
            </a:r>
          </a:p>
        </p:txBody>
      </p:sp>
      <p:sp>
        <p:nvSpPr>
          <p:cNvPr id="83972" name="AutoShape 10"/>
          <p:cNvSpPr>
            <a:spLocks noChangeArrowheads="1"/>
          </p:cNvSpPr>
          <p:nvPr/>
        </p:nvSpPr>
        <p:spPr bwMode="auto">
          <a:xfrm>
            <a:off x="6084888" y="5229225"/>
            <a:ext cx="1655762" cy="914400"/>
          </a:xfrm>
          <a:prstGeom prst="roundRect">
            <a:avLst>
              <a:gd name="adj" fmla="val 16667"/>
            </a:avLst>
          </a:prstGeom>
          <a:solidFill>
            <a:srgbClr val="FF99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1800"/>
              <a:t>Взрослый</a:t>
            </a:r>
          </a:p>
        </p:txBody>
      </p:sp>
      <p:sp>
        <p:nvSpPr>
          <p:cNvPr id="83973" name="Line 16"/>
          <p:cNvSpPr>
            <a:spLocks noChangeShapeType="1"/>
          </p:cNvSpPr>
          <p:nvPr/>
        </p:nvSpPr>
        <p:spPr bwMode="auto">
          <a:xfrm>
            <a:off x="3419475" y="5734050"/>
            <a:ext cx="576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3974" name="Line 18"/>
          <p:cNvSpPr>
            <a:spLocks noChangeShapeType="1"/>
          </p:cNvSpPr>
          <p:nvPr/>
        </p:nvSpPr>
        <p:spPr bwMode="auto">
          <a:xfrm>
            <a:off x="5580063" y="5734050"/>
            <a:ext cx="5032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3975" name="AutoShape 22"/>
          <p:cNvSpPr>
            <a:spLocks noChangeArrowheads="1"/>
          </p:cNvSpPr>
          <p:nvPr/>
        </p:nvSpPr>
        <p:spPr bwMode="auto">
          <a:xfrm>
            <a:off x="1692275" y="3644900"/>
            <a:ext cx="6119813" cy="1439863"/>
          </a:xfrm>
          <a:prstGeom prst="bevel">
            <a:avLst>
              <a:gd name="adj" fmla="val 12500"/>
            </a:avLst>
          </a:prstGeom>
          <a:solidFill>
            <a:srgbClr val="FF99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/>
              <a:t>Социальная ситуация развития,</a:t>
            </a:r>
          </a:p>
          <a:p>
            <a:pPr algn="ctr" eaLnBrk="1" hangingPunct="1"/>
            <a:r>
              <a:rPr lang="ru-RU" altLang="ru-RU"/>
              <a:t> характерная для раннего детства </a:t>
            </a:r>
          </a:p>
          <a:p>
            <a:pPr algn="ctr" eaLnBrk="1" hangingPunct="1"/>
            <a:r>
              <a:rPr lang="ru-RU" altLang="ru-RU"/>
              <a:t>может быть обозначена формулой:</a:t>
            </a:r>
          </a:p>
        </p:txBody>
      </p:sp>
      <p:sp>
        <p:nvSpPr>
          <p:cNvPr id="83976" name="AutoShape 28"/>
          <p:cNvSpPr>
            <a:spLocks noChangeArrowheads="1"/>
          </p:cNvSpPr>
          <p:nvPr/>
        </p:nvSpPr>
        <p:spPr bwMode="auto">
          <a:xfrm>
            <a:off x="1476375" y="549275"/>
            <a:ext cx="7199313" cy="2663825"/>
          </a:xfrm>
          <a:prstGeom prst="wedgeRoundRectCallout">
            <a:avLst>
              <a:gd name="adj1" fmla="val -44750"/>
              <a:gd name="adj2" fmla="val 70023"/>
              <a:gd name="adj3" fmla="val 16667"/>
            </a:avLst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dist" eaLnBrk="1" hangingPunct="1"/>
            <a:r>
              <a:rPr lang="ru-RU" altLang="ru-RU" sz="1800"/>
              <a:t>Ребёнку всё хочется потрогать, повертеть в руках, он постоянно обращается к взрослому с просьбой, с требованием внимания, с предложением поиграть вместе. Разворачивается совершенно новая форма общения – ситуативно-деловое общение. Которое представляет собой практическое, деловое сотрудничество по поводу действий с предметами и составляет основу взаимодействия ребёнка со взрослым вплоть до трёх лет. Контакт становится опосредованным предметами и действием с ними. </a:t>
            </a:r>
          </a:p>
        </p:txBody>
      </p:sp>
      <p:sp>
        <p:nvSpPr>
          <p:cNvPr id="83977" name="AutoShape 36"/>
          <p:cNvSpPr>
            <a:spLocks noChangeArrowheads="1"/>
          </p:cNvSpPr>
          <p:nvPr/>
        </p:nvSpPr>
        <p:spPr bwMode="auto">
          <a:xfrm>
            <a:off x="971550" y="4508500"/>
            <a:ext cx="792163" cy="1368425"/>
          </a:xfrm>
          <a:prstGeom prst="curvedRightArrow">
            <a:avLst>
              <a:gd name="adj1" fmla="val 34549"/>
              <a:gd name="adj2" fmla="val 69098"/>
              <a:gd name="adj3" fmla="val 33333"/>
            </a:avLst>
          </a:prstGeom>
          <a:solidFill>
            <a:srgbClr val="FF99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ru-RU" altLang="ru-RU" sz="1800"/>
          </a:p>
        </p:txBody>
      </p:sp>
    </p:spTree>
    <p:extLst>
      <p:ext uri="{BB962C8B-B14F-4D97-AF65-F5344CB8AC3E}">
        <p14:creationId xmlns:p14="http://schemas.microsoft.com/office/powerpoint/2010/main" val="2716306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altLang="ru-RU" sz="3200" smtClean="0">
                <a:solidFill>
                  <a:srgbClr val="FF0000"/>
                </a:solidFill>
              </a:rPr>
              <a:t>Характеристика полноценного общения ребёнка раннего детского возраста со взрослыми.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2000" smtClean="0"/>
              <a:t>Инициативность по отношению к старшему, стремление привлечь его внимание к своим действиям;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 smtClean="0"/>
              <a:t>Предпочтение предметного сотрудничества со взрослым, настойчивое требование от взрослого соучастия в своих делах;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 smtClean="0"/>
              <a:t>Доверчивость, открытость и эмоциональность отношения к взрослому, проявление к нему своей любви и охотный отклик на ласку;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 smtClean="0"/>
              <a:t>Чувствительность к отношению взрослого, к его оценке и перестраивание своего поведения в зависимости от поведения взрослого, тонкое различение похвалы и порицания;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 smtClean="0"/>
              <a:t>Активное использование речи во взаимодействии.</a:t>
            </a:r>
          </a:p>
        </p:txBody>
      </p:sp>
    </p:spTree>
    <p:extLst>
      <p:ext uri="{BB962C8B-B14F-4D97-AF65-F5344CB8AC3E}">
        <p14:creationId xmlns:p14="http://schemas.microsoft.com/office/powerpoint/2010/main" val="1159521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AutoShape 7"/>
          <p:cNvSpPr>
            <a:spLocks noChangeArrowheads="1"/>
          </p:cNvSpPr>
          <p:nvPr/>
        </p:nvSpPr>
        <p:spPr bwMode="auto">
          <a:xfrm>
            <a:off x="468313" y="188913"/>
            <a:ext cx="7920037" cy="611187"/>
          </a:xfrm>
          <a:prstGeom prst="bevel">
            <a:avLst>
              <a:gd name="adj" fmla="val 12500"/>
            </a:avLst>
          </a:prstGeom>
          <a:solidFill>
            <a:srgbClr val="FF99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/>
              <a:t>Развитие предметной деятельности в раннем детстве</a:t>
            </a:r>
          </a:p>
        </p:txBody>
      </p:sp>
      <p:sp>
        <p:nvSpPr>
          <p:cNvPr id="86019" name="AutoShape 8"/>
          <p:cNvSpPr>
            <a:spLocks noChangeArrowheads="1"/>
          </p:cNvSpPr>
          <p:nvPr/>
        </p:nvSpPr>
        <p:spPr bwMode="auto">
          <a:xfrm>
            <a:off x="1187450" y="836613"/>
            <a:ext cx="6553200" cy="1008062"/>
          </a:xfrm>
          <a:prstGeom prst="downArrowCallout">
            <a:avLst>
              <a:gd name="adj1" fmla="val 162520"/>
              <a:gd name="adj2" fmla="val 162520"/>
              <a:gd name="adj3" fmla="val 16667"/>
              <a:gd name="adj4" fmla="val 66667"/>
            </a:avLst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1800"/>
              <a:t>Анализируя процесс усвоения предметных действий,</a:t>
            </a:r>
          </a:p>
          <a:p>
            <a:pPr algn="ctr" eaLnBrk="1" hangingPunct="1"/>
            <a:r>
              <a:rPr lang="ru-RU" altLang="ru-RU" sz="1800"/>
              <a:t> Д,Б. Эльконин выделили следующие закономерности: </a:t>
            </a:r>
          </a:p>
          <a:p>
            <a:pPr algn="ctr" eaLnBrk="1" hangingPunct="1"/>
            <a:endParaRPr lang="ru-RU" altLang="ru-RU" sz="1800"/>
          </a:p>
        </p:txBody>
      </p:sp>
      <p:sp>
        <p:nvSpPr>
          <p:cNvPr id="86020" name="Rectangle 14"/>
          <p:cNvSpPr>
            <a:spLocks noChangeArrowheads="1"/>
          </p:cNvSpPr>
          <p:nvPr/>
        </p:nvSpPr>
        <p:spPr bwMode="auto">
          <a:xfrm>
            <a:off x="468313" y="1844675"/>
            <a:ext cx="7991475" cy="4679950"/>
          </a:xfrm>
          <a:prstGeom prst="rect">
            <a:avLst/>
          </a:prstGeom>
          <a:solidFill>
            <a:srgbClr val="FCFEA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457200" indent="-457200" algn="dist" eaLnBrk="1" hangingPunct="1">
              <a:buFontTx/>
              <a:buAutoNum type="arabicPeriod"/>
            </a:pPr>
            <a:r>
              <a:rPr lang="ru-RU" altLang="ru-RU" sz="1800"/>
              <a:t>Ребёнок производит те или иные действия потому, что они </a:t>
            </a:r>
          </a:p>
          <a:p>
            <a:pPr marL="457200" indent="-457200" algn="dist" eaLnBrk="1" hangingPunct="1"/>
            <a:r>
              <a:rPr lang="ru-RU" altLang="ru-RU" sz="1800"/>
              <a:t>представляют собой совместную со взрослым деятельность или</a:t>
            </a:r>
          </a:p>
          <a:p>
            <a:pPr marL="457200" indent="-457200" algn="dist" eaLnBrk="1" hangingPunct="1"/>
            <a:r>
              <a:rPr lang="ru-RU" altLang="ru-RU" sz="1800"/>
              <a:t>выполняются по поручениям взрослого. Смысловой центр ситуации </a:t>
            </a:r>
          </a:p>
          <a:p>
            <a:pPr marL="457200" indent="-457200" algn="dist" eaLnBrk="1" hangingPunct="1"/>
            <a:r>
              <a:rPr lang="ru-RU" altLang="ru-RU" sz="1800"/>
              <a:t>усвоения предметных действий – взрослый и совместная деятельность</a:t>
            </a:r>
          </a:p>
          <a:p>
            <a:pPr marL="457200" indent="-457200" algn="dist" eaLnBrk="1" hangingPunct="1"/>
            <a:r>
              <a:rPr lang="ru-RU" altLang="ru-RU" sz="1800"/>
              <a:t>с ним.</a:t>
            </a:r>
          </a:p>
          <a:p>
            <a:pPr marL="457200" indent="-457200" algn="dist" eaLnBrk="1" hangingPunct="1"/>
            <a:r>
              <a:rPr lang="ru-RU" altLang="ru-RU" sz="1800"/>
              <a:t>2.Ребёнок в начале усваивает в новых действиях наиболее общее:</a:t>
            </a:r>
          </a:p>
          <a:p>
            <a:pPr marL="457200" indent="-457200" algn="dist" eaLnBrk="1" hangingPunct="1"/>
            <a:r>
              <a:rPr lang="ru-RU" altLang="ru-RU" sz="1800"/>
              <a:t>цель, смысл, основной рисунок, т.е. то, что делает действия </a:t>
            </a:r>
          </a:p>
          <a:p>
            <a:pPr marL="457200" indent="-457200" algn="dist" eaLnBrk="1" hangingPunct="1"/>
            <a:r>
              <a:rPr lang="ru-RU" altLang="ru-RU" sz="1800"/>
              <a:t>осмысленными и целенаправленными. Лишь позднее совершенствуется </a:t>
            </a:r>
          </a:p>
          <a:p>
            <a:pPr marL="457200" indent="-457200" algn="dist" eaLnBrk="1" hangingPunct="1"/>
            <a:r>
              <a:rPr lang="ru-RU" altLang="ru-RU" sz="1800"/>
              <a:t>техническая сторона действий, отрабатывается их операционально-</a:t>
            </a:r>
          </a:p>
          <a:p>
            <a:pPr marL="457200" indent="-457200" algn="dist" eaLnBrk="1" hangingPunct="1"/>
            <a:r>
              <a:rPr lang="ru-RU" altLang="ru-RU" sz="1800"/>
              <a:t>технический состав.</a:t>
            </a:r>
          </a:p>
          <a:p>
            <a:pPr marL="457200" indent="-457200" algn="dist" eaLnBrk="1" hangingPunct="1"/>
            <a:r>
              <a:rPr lang="ru-RU" altLang="ru-RU" sz="1800"/>
              <a:t>3. Критерий правильности употребления орудий – не фактический </a:t>
            </a:r>
          </a:p>
          <a:p>
            <a:pPr marL="457200" indent="-457200" algn="dist" eaLnBrk="1" hangingPunct="1"/>
            <a:r>
              <a:rPr lang="ru-RU" altLang="ru-RU" sz="1800"/>
              <a:t>результат, а соответствие образцу действия.</a:t>
            </a:r>
          </a:p>
          <a:p>
            <a:pPr marL="457200" indent="-457200" algn="dist" eaLnBrk="1" hangingPunct="1"/>
            <a:r>
              <a:rPr lang="ru-RU" altLang="ru-RU" sz="1800"/>
              <a:t>4. Процесс формирования предметного действия у ребёнка </a:t>
            </a:r>
          </a:p>
          <a:p>
            <a:pPr marL="457200" indent="-457200" algn="dist" eaLnBrk="1" hangingPunct="1"/>
            <a:r>
              <a:rPr lang="ru-RU" altLang="ru-RU" sz="1800"/>
              <a:t>сопровождается отождествлением себя с взрослым.</a:t>
            </a:r>
          </a:p>
          <a:p>
            <a:pPr marL="457200" indent="-457200" algn="dist" eaLnBrk="1" hangingPunct="1"/>
            <a:r>
              <a:rPr lang="ru-RU" altLang="ru-RU" sz="1800"/>
              <a:t>5.Взрослый – образец для подражания, руководитель, контролёр, </a:t>
            </a:r>
          </a:p>
          <a:p>
            <a:pPr marL="457200" indent="-457200" algn="dist" eaLnBrk="1" hangingPunct="1"/>
            <a:r>
              <a:rPr lang="ru-RU" altLang="ru-RU" sz="1800"/>
              <a:t>а также источник эмоциональной поддержки.</a:t>
            </a:r>
          </a:p>
        </p:txBody>
      </p:sp>
    </p:spTree>
    <p:extLst>
      <p:ext uri="{BB962C8B-B14F-4D97-AF65-F5344CB8AC3E}">
        <p14:creationId xmlns:p14="http://schemas.microsoft.com/office/powerpoint/2010/main" val="2236870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AutoShape 4"/>
          <p:cNvSpPr>
            <a:spLocks noChangeArrowheads="1"/>
          </p:cNvSpPr>
          <p:nvPr/>
        </p:nvSpPr>
        <p:spPr bwMode="auto">
          <a:xfrm>
            <a:off x="468313" y="333375"/>
            <a:ext cx="8207375" cy="1042988"/>
          </a:xfrm>
          <a:prstGeom prst="bevel">
            <a:avLst>
              <a:gd name="adj" fmla="val 12500"/>
            </a:avLst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/>
              <a:t>Зарождение новых видов деятельности</a:t>
            </a:r>
          </a:p>
        </p:txBody>
      </p:sp>
      <p:sp>
        <p:nvSpPr>
          <p:cNvPr id="87043" name="Oval 9"/>
          <p:cNvSpPr>
            <a:spLocks noChangeArrowheads="1"/>
          </p:cNvSpPr>
          <p:nvPr/>
        </p:nvSpPr>
        <p:spPr bwMode="auto">
          <a:xfrm>
            <a:off x="539750" y="1844675"/>
            <a:ext cx="3960813" cy="914400"/>
          </a:xfrm>
          <a:prstGeom prst="ellipse">
            <a:avLst/>
          </a:prstGeom>
          <a:solidFill>
            <a:srgbClr val="FF99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1800"/>
              <a:t>Игра</a:t>
            </a:r>
          </a:p>
        </p:txBody>
      </p:sp>
      <p:sp>
        <p:nvSpPr>
          <p:cNvPr id="87044" name="Oval 10"/>
          <p:cNvSpPr>
            <a:spLocks noChangeArrowheads="1"/>
          </p:cNvSpPr>
          <p:nvPr/>
        </p:nvSpPr>
        <p:spPr bwMode="auto">
          <a:xfrm>
            <a:off x="4643438" y="1844675"/>
            <a:ext cx="3960812" cy="914400"/>
          </a:xfrm>
          <a:prstGeom prst="ellipse">
            <a:avLst/>
          </a:prstGeom>
          <a:solidFill>
            <a:srgbClr val="FF99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1800"/>
              <a:t>Рисование</a:t>
            </a:r>
          </a:p>
        </p:txBody>
      </p:sp>
      <p:sp>
        <p:nvSpPr>
          <p:cNvPr id="87045" name="Line 11"/>
          <p:cNvSpPr>
            <a:spLocks noChangeShapeType="1"/>
          </p:cNvSpPr>
          <p:nvPr/>
        </p:nvSpPr>
        <p:spPr bwMode="auto">
          <a:xfrm flipH="1">
            <a:off x="2700338" y="1341438"/>
            <a:ext cx="1584325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7046" name="Line 13"/>
          <p:cNvSpPr>
            <a:spLocks noChangeShapeType="1"/>
          </p:cNvSpPr>
          <p:nvPr/>
        </p:nvSpPr>
        <p:spPr bwMode="auto">
          <a:xfrm>
            <a:off x="5292725" y="1341438"/>
            <a:ext cx="1295400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7047" name="AutoShape 23"/>
          <p:cNvSpPr>
            <a:spLocks noChangeArrowheads="1"/>
          </p:cNvSpPr>
          <p:nvPr/>
        </p:nvSpPr>
        <p:spPr bwMode="auto">
          <a:xfrm>
            <a:off x="684213" y="3141663"/>
            <a:ext cx="3600450" cy="3024187"/>
          </a:xfrm>
          <a:prstGeom prst="roundRect">
            <a:avLst>
              <a:gd name="adj" fmla="val 16667"/>
            </a:avLst>
          </a:prstGeom>
          <a:solidFill>
            <a:srgbClr val="FCFEAE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1200"/>
              <a:t>Ранняя форма игры – предметная</a:t>
            </a:r>
          </a:p>
          <a:p>
            <a:pPr algn="ctr" eaLnBrk="1" hangingPunct="1"/>
            <a:r>
              <a:rPr lang="ru-RU" altLang="ru-RU" sz="1200"/>
              <a:t> игра – представляет собой  многократное</a:t>
            </a:r>
          </a:p>
          <a:p>
            <a:pPr algn="ctr" eaLnBrk="1" hangingPunct="1"/>
            <a:r>
              <a:rPr lang="ru-RU" altLang="ru-RU" sz="1200"/>
              <a:t> воспроизведение  общих схем использования</a:t>
            </a:r>
          </a:p>
          <a:p>
            <a:pPr algn="ctr" eaLnBrk="1" hangingPunct="1"/>
            <a:r>
              <a:rPr lang="ru-RU" altLang="ru-RU" sz="1200"/>
              <a:t> вещей, варьирование функций предмета</a:t>
            </a:r>
          </a:p>
          <a:p>
            <a:pPr algn="ctr" eaLnBrk="1" hangingPunct="1"/>
            <a:r>
              <a:rPr lang="ru-RU" altLang="ru-RU" sz="1200"/>
              <a:t> в реальном практическом действии. Предметная </a:t>
            </a:r>
          </a:p>
          <a:p>
            <a:pPr algn="ctr" eaLnBrk="1" hangingPunct="1"/>
            <a:r>
              <a:rPr lang="ru-RU" altLang="ru-RU" sz="1200"/>
              <a:t>игра постепенно перерастает в сюжетно-</a:t>
            </a:r>
          </a:p>
          <a:p>
            <a:pPr algn="ctr" eaLnBrk="1" hangingPunct="1"/>
            <a:r>
              <a:rPr lang="ru-RU" altLang="ru-RU" sz="1200"/>
              <a:t>отражательную, когда ребёнок воспроизводит</a:t>
            </a:r>
          </a:p>
          <a:p>
            <a:pPr algn="ctr" eaLnBrk="1" hangingPunct="1"/>
            <a:r>
              <a:rPr lang="ru-RU" altLang="ru-RU" sz="1200"/>
              <a:t> в своих действиях  свои собственные</a:t>
            </a:r>
          </a:p>
          <a:p>
            <a:pPr algn="ctr" eaLnBrk="1" hangingPunct="1"/>
            <a:r>
              <a:rPr lang="ru-RU" altLang="ru-RU" sz="1200"/>
              <a:t> наблюдения  повседневной жизни. В конце</a:t>
            </a:r>
          </a:p>
          <a:p>
            <a:pPr algn="ctr" eaLnBrk="1" hangingPunct="1"/>
            <a:r>
              <a:rPr lang="ru-RU" altLang="ru-RU" sz="1200"/>
              <a:t> второго - начале третьего года жизни в</a:t>
            </a:r>
          </a:p>
          <a:p>
            <a:pPr algn="ctr" eaLnBrk="1" hangingPunct="1"/>
            <a:r>
              <a:rPr lang="ru-RU" altLang="ru-RU" sz="1200"/>
              <a:t> поведении ребёнка можно наблюдать феномен</a:t>
            </a:r>
          </a:p>
          <a:p>
            <a:pPr algn="ctr" eaLnBrk="1" hangingPunct="1"/>
            <a:r>
              <a:rPr lang="ru-RU" altLang="ru-RU" sz="1200"/>
              <a:t> «роль в действии». Роль в раннем детстве</a:t>
            </a:r>
          </a:p>
          <a:p>
            <a:pPr algn="ctr" eaLnBrk="1" hangingPunct="1"/>
            <a:r>
              <a:rPr lang="ru-RU" altLang="ru-RU" sz="1200"/>
              <a:t>возникает из фактически производимых</a:t>
            </a:r>
          </a:p>
          <a:p>
            <a:pPr algn="ctr" eaLnBrk="1" hangingPunct="1"/>
            <a:r>
              <a:rPr lang="ru-RU" altLang="ru-RU" sz="1200"/>
              <a:t>ребёнком в игре действий имитационного </a:t>
            </a:r>
          </a:p>
          <a:p>
            <a:pPr algn="ctr" eaLnBrk="1" hangingPunct="1"/>
            <a:r>
              <a:rPr lang="ru-RU" altLang="ru-RU" sz="1200"/>
              <a:t>характера.</a:t>
            </a:r>
          </a:p>
        </p:txBody>
      </p:sp>
      <p:sp>
        <p:nvSpPr>
          <p:cNvPr id="87048" name="AutoShape 24"/>
          <p:cNvSpPr>
            <a:spLocks noChangeArrowheads="1"/>
          </p:cNvSpPr>
          <p:nvPr/>
        </p:nvSpPr>
        <p:spPr bwMode="auto">
          <a:xfrm>
            <a:off x="4932363" y="3141663"/>
            <a:ext cx="3600450" cy="3024187"/>
          </a:xfrm>
          <a:prstGeom prst="roundRect">
            <a:avLst>
              <a:gd name="adj" fmla="val 16667"/>
            </a:avLst>
          </a:prstGeom>
          <a:solidFill>
            <a:srgbClr val="FCFEAE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1200"/>
              <a:t>Рисование – это знаковая </a:t>
            </a:r>
          </a:p>
          <a:p>
            <a:pPr algn="ctr" eaLnBrk="1" hangingPunct="1"/>
            <a:r>
              <a:rPr lang="ru-RU" altLang="ru-RU" sz="1200"/>
              <a:t>символическая деятельность, поскольку </a:t>
            </a:r>
          </a:p>
          <a:p>
            <a:pPr algn="ctr" eaLnBrk="1" hangingPunct="1"/>
            <a:r>
              <a:rPr lang="ru-RU" altLang="ru-RU" sz="1200"/>
              <a:t>любое, даже самое несовершенное </a:t>
            </a:r>
          </a:p>
          <a:p>
            <a:pPr algn="ctr" eaLnBrk="1" hangingPunct="1"/>
            <a:r>
              <a:rPr lang="ru-RU" altLang="ru-RU" sz="1200"/>
              <a:t>изображение представляет собой</a:t>
            </a:r>
          </a:p>
          <a:p>
            <a:pPr algn="ctr" eaLnBrk="1" hangingPunct="1"/>
            <a:r>
              <a:rPr lang="ru-RU" altLang="ru-RU" sz="1200"/>
              <a:t> знак предмета.</a:t>
            </a:r>
          </a:p>
          <a:p>
            <a:pPr algn="ctr" eaLnBrk="1" hangingPunct="1"/>
            <a:r>
              <a:rPr lang="ru-RU" altLang="ru-RU" sz="1200"/>
              <a:t>Стадии рисования:</a:t>
            </a:r>
          </a:p>
          <a:p>
            <a:pPr algn="ctr" eaLnBrk="1" hangingPunct="1"/>
            <a:r>
              <a:rPr lang="ru-RU" altLang="ru-RU" sz="1200"/>
              <a:t>1.Каракули</a:t>
            </a:r>
          </a:p>
          <a:p>
            <a:pPr algn="ctr" eaLnBrk="1" hangingPunct="1"/>
            <a:r>
              <a:rPr lang="ru-RU" altLang="ru-RU" sz="1200"/>
              <a:t>2. Узнавание предмета </a:t>
            </a:r>
          </a:p>
          <a:p>
            <a:pPr algn="ctr" eaLnBrk="1" hangingPunct="1"/>
            <a:r>
              <a:rPr lang="ru-RU" altLang="ru-RU" sz="1200"/>
              <a:t>в случайном сочетании линий</a:t>
            </a:r>
          </a:p>
          <a:p>
            <a:pPr algn="ctr" eaLnBrk="1" hangingPunct="1"/>
            <a:r>
              <a:rPr lang="ru-RU" altLang="ru-RU" sz="1200"/>
              <a:t>3. Изображение по замыслу, по </a:t>
            </a:r>
          </a:p>
          <a:p>
            <a:pPr algn="ctr" eaLnBrk="1" hangingPunct="1"/>
            <a:r>
              <a:rPr lang="ru-RU" altLang="ru-RU" sz="1200"/>
              <a:t>словесно сформулированному </a:t>
            </a:r>
          </a:p>
          <a:p>
            <a:pPr algn="ctr" eaLnBrk="1" hangingPunct="1"/>
            <a:r>
              <a:rPr lang="ru-RU" altLang="ru-RU" sz="1200"/>
              <a:t>намерению ( изобразительная </a:t>
            </a:r>
          </a:p>
          <a:p>
            <a:pPr algn="ctr" eaLnBrk="1" hangingPunct="1"/>
            <a:r>
              <a:rPr lang="ru-RU" altLang="ru-RU" sz="1200"/>
              <a:t>деятельность).</a:t>
            </a:r>
          </a:p>
        </p:txBody>
      </p:sp>
      <p:sp>
        <p:nvSpPr>
          <p:cNvPr id="87049" name="Line 26"/>
          <p:cNvSpPr>
            <a:spLocks noChangeShapeType="1"/>
          </p:cNvSpPr>
          <p:nvPr/>
        </p:nvSpPr>
        <p:spPr bwMode="auto">
          <a:xfrm>
            <a:off x="2484438" y="2781300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7050" name="Line 27"/>
          <p:cNvSpPr>
            <a:spLocks noChangeShapeType="1"/>
          </p:cNvSpPr>
          <p:nvPr/>
        </p:nvSpPr>
        <p:spPr bwMode="auto">
          <a:xfrm>
            <a:off x="6732588" y="2708275"/>
            <a:ext cx="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768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AutoShape 6"/>
          <p:cNvSpPr>
            <a:spLocks noChangeArrowheads="1"/>
          </p:cNvSpPr>
          <p:nvPr/>
        </p:nvSpPr>
        <p:spPr bwMode="auto">
          <a:xfrm>
            <a:off x="395288" y="333375"/>
            <a:ext cx="8424862" cy="896938"/>
          </a:xfrm>
          <a:prstGeom prst="ribbon2">
            <a:avLst>
              <a:gd name="adj1" fmla="val 12500"/>
              <a:gd name="adj2" fmla="val 50000"/>
            </a:avLst>
          </a:prstGeom>
          <a:solidFill>
            <a:srgbClr val="FF99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1800"/>
              <a:t>Познавательное развитие ребёнка</a:t>
            </a:r>
          </a:p>
          <a:p>
            <a:pPr algn="ctr" eaLnBrk="1" hangingPunct="1"/>
            <a:r>
              <a:rPr lang="ru-RU" altLang="ru-RU" sz="1800"/>
              <a:t> в раннем детстве</a:t>
            </a:r>
          </a:p>
        </p:txBody>
      </p:sp>
      <p:sp>
        <p:nvSpPr>
          <p:cNvPr id="88067" name="AutoShape 7"/>
          <p:cNvSpPr>
            <a:spLocks noChangeArrowheads="1"/>
          </p:cNvSpPr>
          <p:nvPr/>
        </p:nvSpPr>
        <p:spPr bwMode="auto">
          <a:xfrm>
            <a:off x="755650" y="1341438"/>
            <a:ext cx="3527425" cy="2303462"/>
          </a:xfrm>
          <a:prstGeom prst="foldedCorner">
            <a:avLst>
              <a:gd name="adj" fmla="val 12500"/>
            </a:avLst>
          </a:prstGeom>
          <a:solidFill>
            <a:srgbClr val="FF99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1200"/>
              <a:t>Восприятие</a:t>
            </a:r>
          </a:p>
          <a:p>
            <a:pPr algn="ctr" eaLnBrk="1" hangingPunct="1"/>
            <a:r>
              <a:rPr lang="ru-RU" altLang="ru-RU" sz="1200"/>
              <a:t>Зрительное восприятие носит </a:t>
            </a:r>
          </a:p>
          <a:p>
            <a:pPr algn="ctr" eaLnBrk="1" hangingPunct="1"/>
            <a:r>
              <a:rPr lang="ru-RU" altLang="ru-RU" sz="1200"/>
              <a:t>непроизвольный и </a:t>
            </a:r>
          </a:p>
          <a:p>
            <a:pPr algn="ctr" eaLnBrk="1" hangingPunct="1"/>
            <a:r>
              <a:rPr lang="ru-RU" altLang="ru-RU" sz="1200"/>
              <a:t>избирательный</a:t>
            </a:r>
          </a:p>
          <a:p>
            <a:pPr algn="ctr" eaLnBrk="1" hangingPunct="1"/>
            <a:r>
              <a:rPr lang="ru-RU" altLang="ru-RU" sz="1200"/>
              <a:t> характер, часто опирается на</a:t>
            </a:r>
          </a:p>
          <a:p>
            <a:pPr algn="ctr" eaLnBrk="1" hangingPunct="1"/>
            <a:r>
              <a:rPr lang="ru-RU" altLang="ru-RU" sz="1200"/>
              <a:t> случайные признаки. Возникает</a:t>
            </a:r>
          </a:p>
          <a:p>
            <a:pPr algn="ctr" eaLnBrk="1" hangingPunct="1"/>
            <a:r>
              <a:rPr lang="ru-RU" altLang="ru-RU" sz="1200"/>
              <a:t>  зрительная ориентировка, </a:t>
            </a:r>
          </a:p>
          <a:p>
            <a:pPr algn="ctr" eaLnBrk="1" hangingPunct="1"/>
            <a:r>
              <a:rPr lang="ru-RU" altLang="ru-RU" sz="1200"/>
              <a:t>целенаправленный выбор </a:t>
            </a:r>
          </a:p>
          <a:p>
            <a:pPr algn="ctr" eaLnBrk="1" hangingPunct="1"/>
            <a:r>
              <a:rPr lang="ru-RU" altLang="ru-RU" sz="1200"/>
              <a:t>предмета по образцу. Развивается </a:t>
            </a:r>
          </a:p>
          <a:p>
            <a:pPr algn="ctr" eaLnBrk="1" hangingPunct="1"/>
            <a:r>
              <a:rPr lang="ru-RU" altLang="ru-RU" sz="1200"/>
              <a:t>слуховое восприятие и </a:t>
            </a:r>
          </a:p>
          <a:p>
            <a:pPr algn="ctr" eaLnBrk="1" hangingPunct="1"/>
            <a:r>
              <a:rPr lang="ru-RU" altLang="ru-RU" sz="1200"/>
              <a:t>Фонематический  слух.</a:t>
            </a:r>
          </a:p>
        </p:txBody>
      </p:sp>
      <p:sp>
        <p:nvSpPr>
          <p:cNvPr id="88068" name="AutoShape 8"/>
          <p:cNvSpPr>
            <a:spLocks noChangeArrowheads="1"/>
          </p:cNvSpPr>
          <p:nvPr/>
        </p:nvSpPr>
        <p:spPr bwMode="auto">
          <a:xfrm>
            <a:off x="2843213" y="3789363"/>
            <a:ext cx="3527425" cy="2303462"/>
          </a:xfrm>
          <a:prstGeom prst="foldedCorner">
            <a:avLst>
              <a:gd name="adj" fmla="val 12500"/>
            </a:avLst>
          </a:prstGeom>
          <a:solidFill>
            <a:srgbClr val="FF99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1200"/>
              <a:t>Мышление. </a:t>
            </a:r>
          </a:p>
          <a:p>
            <a:pPr algn="ctr" eaLnBrk="1" hangingPunct="1"/>
            <a:r>
              <a:rPr lang="ru-RU" altLang="ru-RU" sz="1200"/>
              <a:t>Для детей раннего детского </a:t>
            </a:r>
          </a:p>
          <a:p>
            <a:pPr algn="ctr" eaLnBrk="1" hangingPunct="1"/>
            <a:r>
              <a:rPr lang="ru-RU" altLang="ru-RU" sz="1200"/>
              <a:t>возраста характерно наглядно-</a:t>
            </a:r>
          </a:p>
          <a:p>
            <a:pPr algn="ctr" eaLnBrk="1" hangingPunct="1"/>
            <a:r>
              <a:rPr lang="ru-RU" altLang="ru-RU" sz="1200"/>
              <a:t>действенное мышление. </a:t>
            </a:r>
          </a:p>
          <a:p>
            <a:pPr algn="ctr" eaLnBrk="1" hangingPunct="1"/>
            <a:r>
              <a:rPr lang="ru-RU" altLang="ru-RU" sz="1200"/>
              <a:t>В раннем детстве происходит </a:t>
            </a:r>
          </a:p>
          <a:p>
            <a:pPr algn="ctr" eaLnBrk="1" hangingPunct="1"/>
            <a:r>
              <a:rPr lang="ru-RU" altLang="ru-RU" sz="1200"/>
              <a:t>формирование обобщения. </a:t>
            </a:r>
          </a:p>
          <a:p>
            <a:pPr algn="ctr" eaLnBrk="1" hangingPunct="1"/>
            <a:r>
              <a:rPr lang="ru-RU" altLang="ru-RU" sz="1200"/>
              <a:t>Обобщение предметов </a:t>
            </a:r>
          </a:p>
          <a:p>
            <a:pPr algn="ctr" eaLnBrk="1" hangingPunct="1"/>
            <a:r>
              <a:rPr lang="ru-RU" altLang="ru-RU" sz="1200"/>
              <a:t>первоначально возникает в</a:t>
            </a:r>
          </a:p>
          <a:p>
            <a:pPr algn="ctr" eaLnBrk="1" hangingPunct="1"/>
            <a:r>
              <a:rPr lang="ru-RU" altLang="ru-RU" sz="1200"/>
              <a:t> действии , а затем  </a:t>
            </a:r>
          </a:p>
          <a:p>
            <a:pPr algn="ctr" eaLnBrk="1" hangingPunct="1"/>
            <a:r>
              <a:rPr lang="ru-RU" altLang="ru-RU" sz="1200"/>
              <a:t>закрепляется в слове.</a:t>
            </a:r>
          </a:p>
          <a:p>
            <a:pPr algn="ctr" eaLnBrk="1" hangingPunct="1"/>
            <a:endParaRPr lang="ru-RU" altLang="ru-RU" sz="1200"/>
          </a:p>
        </p:txBody>
      </p:sp>
      <p:sp>
        <p:nvSpPr>
          <p:cNvPr id="88069" name="AutoShape 10"/>
          <p:cNvSpPr>
            <a:spLocks noChangeArrowheads="1"/>
          </p:cNvSpPr>
          <p:nvPr/>
        </p:nvSpPr>
        <p:spPr bwMode="auto">
          <a:xfrm>
            <a:off x="4859338" y="1341438"/>
            <a:ext cx="3527425" cy="2303462"/>
          </a:xfrm>
          <a:prstGeom prst="foldedCorner">
            <a:avLst>
              <a:gd name="adj" fmla="val 12500"/>
            </a:avLst>
          </a:prstGeom>
          <a:solidFill>
            <a:srgbClr val="FF99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1800"/>
              <a:t>Внимание и память </a:t>
            </a:r>
          </a:p>
          <a:p>
            <a:pPr algn="ctr" eaLnBrk="1" hangingPunct="1"/>
            <a:r>
              <a:rPr lang="ru-RU" altLang="ru-RU" sz="1800"/>
              <a:t>носят непроизвольный </a:t>
            </a:r>
          </a:p>
          <a:p>
            <a:pPr algn="ctr" eaLnBrk="1" hangingPunct="1"/>
            <a:r>
              <a:rPr lang="ru-RU" altLang="ru-RU" sz="1800"/>
              <a:t>характер и вплетены</a:t>
            </a:r>
          </a:p>
          <a:p>
            <a:pPr algn="ctr" eaLnBrk="1" hangingPunct="1"/>
            <a:r>
              <a:rPr lang="ru-RU" altLang="ru-RU" sz="1800"/>
              <a:t> в другую деятельность.</a:t>
            </a:r>
          </a:p>
        </p:txBody>
      </p:sp>
    </p:spTree>
    <p:extLst>
      <p:ext uri="{BB962C8B-B14F-4D97-AF65-F5344CB8AC3E}">
        <p14:creationId xmlns:p14="http://schemas.microsoft.com/office/powerpoint/2010/main" val="1972612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AutoShape 7"/>
          <p:cNvSpPr>
            <a:spLocks noChangeArrowheads="1"/>
          </p:cNvSpPr>
          <p:nvPr/>
        </p:nvSpPr>
        <p:spPr bwMode="auto">
          <a:xfrm>
            <a:off x="250825" y="476250"/>
            <a:ext cx="8351838" cy="609600"/>
          </a:xfrm>
          <a:prstGeom prst="ribbon2">
            <a:avLst>
              <a:gd name="adj1" fmla="val 12500"/>
              <a:gd name="adj2" fmla="val 50000"/>
            </a:avLst>
          </a:prstGeom>
          <a:solidFill>
            <a:srgbClr val="FF99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1800"/>
              <a:t>Развитие речи в раннем детстве.</a:t>
            </a:r>
          </a:p>
        </p:txBody>
      </p:sp>
      <p:sp>
        <p:nvSpPr>
          <p:cNvPr id="89091" name="AutoShape 8"/>
          <p:cNvSpPr>
            <a:spLocks noChangeArrowheads="1"/>
          </p:cNvSpPr>
          <p:nvPr/>
        </p:nvSpPr>
        <p:spPr bwMode="auto">
          <a:xfrm>
            <a:off x="323850" y="1196975"/>
            <a:ext cx="2735263" cy="1295400"/>
          </a:xfrm>
          <a:prstGeom prst="rightArrowCallout">
            <a:avLst>
              <a:gd name="adj1" fmla="val 25000"/>
              <a:gd name="adj2" fmla="val 25000"/>
              <a:gd name="adj3" fmla="val 35192"/>
              <a:gd name="adj4" fmla="val 66667"/>
            </a:avLst>
          </a:prstGeom>
          <a:solidFill>
            <a:srgbClr val="FCFEA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1200"/>
              <a:t>Речь начинает</a:t>
            </a:r>
          </a:p>
          <a:p>
            <a:pPr algn="ctr" eaLnBrk="1" hangingPunct="1"/>
            <a:r>
              <a:rPr lang="ru-RU" altLang="ru-RU" sz="1200"/>
              <a:t> выступать</a:t>
            </a:r>
          </a:p>
          <a:p>
            <a:pPr algn="ctr" eaLnBrk="1" hangingPunct="1"/>
            <a:r>
              <a:rPr lang="ru-RU" altLang="ru-RU" sz="1200"/>
              <a:t> в роли </a:t>
            </a:r>
          </a:p>
          <a:p>
            <a:pPr algn="ctr" eaLnBrk="1" hangingPunct="1"/>
            <a:r>
              <a:rPr lang="ru-RU" altLang="ru-RU" sz="1200"/>
              <a:t>основного </a:t>
            </a:r>
          </a:p>
          <a:p>
            <a:pPr algn="ctr" eaLnBrk="1" hangingPunct="1"/>
            <a:r>
              <a:rPr lang="ru-RU" altLang="ru-RU" sz="1200"/>
              <a:t>средства </a:t>
            </a:r>
          </a:p>
          <a:p>
            <a:pPr algn="ctr" eaLnBrk="1" hangingPunct="1"/>
            <a:r>
              <a:rPr lang="ru-RU" altLang="ru-RU" sz="1200"/>
              <a:t>познания</a:t>
            </a:r>
            <a:r>
              <a:rPr lang="ru-RU" altLang="ru-RU" sz="1800"/>
              <a:t>.</a:t>
            </a:r>
          </a:p>
        </p:txBody>
      </p:sp>
      <p:sp>
        <p:nvSpPr>
          <p:cNvPr id="89092" name="Rectangle 9"/>
          <p:cNvSpPr>
            <a:spLocks noChangeArrowheads="1"/>
          </p:cNvSpPr>
          <p:nvPr/>
        </p:nvSpPr>
        <p:spPr bwMode="auto">
          <a:xfrm>
            <a:off x="3132138" y="1268413"/>
            <a:ext cx="3168650" cy="4248150"/>
          </a:xfrm>
          <a:prstGeom prst="rect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1800"/>
              <a:t>Этапы развития речи.</a:t>
            </a:r>
          </a:p>
          <a:p>
            <a:pPr algn="ctr" eaLnBrk="1" hangingPunct="1"/>
            <a:r>
              <a:rPr lang="ru-RU" altLang="ru-RU" sz="1800"/>
              <a:t>Этап автономной </a:t>
            </a:r>
          </a:p>
          <a:p>
            <a:pPr algn="ctr" eaLnBrk="1" hangingPunct="1"/>
            <a:r>
              <a:rPr lang="ru-RU" altLang="ru-RU" sz="1800"/>
              <a:t>детской речи.</a:t>
            </a:r>
          </a:p>
          <a:p>
            <a:pPr algn="ctr" eaLnBrk="1" hangingPunct="1"/>
            <a:r>
              <a:rPr lang="ru-RU" altLang="ru-RU" sz="1800"/>
              <a:t>Появление первых </a:t>
            </a:r>
          </a:p>
          <a:p>
            <a:pPr algn="ctr" eaLnBrk="1" hangingPunct="1"/>
            <a:r>
              <a:rPr lang="ru-RU" altLang="ru-RU" sz="1800"/>
              <a:t>активных слов.( Примерно</a:t>
            </a:r>
            <a:endParaRPr lang="en-US" altLang="ru-RU" sz="1800"/>
          </a:p>
          <a:p>
            <a:pPr algn="ctr" eaLnBrk="1" hangingPunct="1"/>
            <a:r>
              <a:rPr lang="ru-RU" altLang="ru-RU" sz="1800"/>
              <a:t> во второй половине второго </a:t>
            </a:r>
          </a:p>
          <a:p>
            <a:pPr algn="ctr" eaLnBrk="1" hangingPunct="1"/>
            <a:r>
              <a:rPr lang="ru-RU" altLang="ru-RU" sz="1800"/>
              <a:t>года жизни ребёнок </a:t>
            </a:r>
            <a:endParaRPr lang="en-US" altLang="ru-RU" sz="1800"/>
          </a:p>
          <a:p>
            <a:pPr algn="ctr" eaLnBrk="1" hangingPunct="1"/>
            <a:r>
              <a:rPr lang="ru-RU" altLang="ru-RU" sz="1800"/>
              <a:t>начинает</a:t>
            </a:r>
            <a:r>
              <a:rPr lang="en-US" altLang="ru-RU" sz="1800"/>
              <a:t> </a:t>
            </a:r>
            <a:r>
              <a:rPr lang="ru-RU" altLang="ru-RU" sz="1800"/>
              <a:t>говорить.)</a:t>
            </a:r>
          </a:p>
          <a:p>
            <a:pPr algn="ctr" eaLnBrk="1" hangingPunct="1"/>
            <a:r>
              <a:rPr lang="ru-RU" altLang="ru-RU" sz="1800"/>
              <a:t>Усвоение грамматического </a:t>
            </a:r>
          </a:p>
          <a:p>
            <a:pPr algn="ctr" eaLnBrk="1" hangingPunct="1"/>
            <a:r>
              <a:rPr lang="ru-RU" altLang="ru-RU" sz="1800"/>
              <a:t>строя речи.</a:t>
            </a:r>
          </a:p>
          <a:p>
            <a:pPr algn="ctr" eaLnBrk="1" hangingPunct="1"/>
            <a:r>
              <a:rPr lang="ru-RU" altLang="ru-RU" sz="1800"/>
              <a:t>(расширяется круг общения,</a:t>
            </a:r>
          </a:p>
          <a:p>
            <a:pPr algn="ctr" eaLnBrk="1" hangingPunct="1"/>
            <a:r>
              <a:rPr lang="ru-RU" altLang="ru-RU" sz="1800"/>
              <a:t> повышается речевая</a:t>
            </a:r>
          </a:p>
          <a:p>
            <a:pPr algn="ctr" eaLnBrk="1" hangingPunct="1"/>
            <a:r>
              <a:rPr lang="ru-RU" altLang="ru-RU" sz="1800"/>
              <a:t> активность, возрастает</a:t>
            </a:r>
          </a:p>
          <a:p>
            <a:pPr algn="ctr" eaLnBrk="1" hangingPunct="1"/>
            <a:r>
              <a:rPr lang="ru-RU" altLang="ru-RU" sz="1800"/>
              <a:t> интерес к детской речи)</a:t>
            </a:r>
          </a:p>
        </p:txBody>
      </p:sp>
      <p:sp>
        <p:nvSpPr>
          <p:cNvPr id="89093" name="AutoShape 11"/>
          <p:cNvSpPr>
            <a:spLocks noChangeArrowheads="1"/>
          </p:cNvSpPr>
          <p:nvPr/>
        </p:nvSpPr>
        <p:spPr bwMode="auto">
          <a:xfrm rot="10800000">
            <a:off x="179388" y="2636838"/>
            <a:ext cx="2786062" cy="3097212"/>
          </a:xfrm>
          <a:prstGeom prst="wedgeRoundRectCallout">
            <a:avLst>
              <a:gd name="adj1" fmla="val -48009"/>
              <a:gd name="adj2" fmla="val 53690"/>
              <a:gd name="adj3" fmla="val 16667"/>
            </a:avLst>
          </a:prstGeom>
          <a:solidFill>
            <a:srgbClr val="FCFEA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/>
          <a:lstStyle/>
          <a:p>
            <a:pPr algn="ctr" eaLnBrk="1" hangingPunct="1"/>
            <a:r>
              <a:rPr lang="ru-RU" altLang="ru-RU" sz="1200"/>
              <a:t>В усвоении грамматического строя русского языка в раннем детстве выделяют два периода: первый период – от 1 года 3 месяцев до 2 лет. Это время предложений, состоящих из слов, которые употребляются в неизменном виде.</a:t>
            </a:r>
          </a:p>
          <a:p>
            <a:pPr algn="ctr" eaLnBrk="1" hangingPunct="1"/>
            <a:r>
              <a:rPr lang="ru-RU" altLang="ru-RU" sz="1200"/>
              <a:t>Второй период – от 1 года 10 месяцев до 3 лет. В этот период происходит интенсивное усвоение грамматической структуры предложения, связанное с формированием грамматических категорий и их внешнего выражения</a:t>
            </a:r>
          </a:p>
        </p:txBody>
      </p:sp>
      <p:sp>
        <p:nvSpPr>
          <p:cNvPr id="89094" name="AutoShape 13"/>
          <p:cNvSpPr>
            <a:spLocks noChangeArrowheads="1"/>
          </p:cNvSpPr>
          <p:nvPr/>
        </p:nvSpPr>
        <p:spPr bwMode="auto">
          <a:xfrm>
            <a:off x="6516688" y="1484313"/>
            <a:ext cx="2376487" cy="1185862"/>
          </a:xfrm>
          <a:prstGeom prst="wedgeRoundRectCallout">
            <a:avLst>
              <a:gd name="adj1" fmla="val -87676"/>
              <a:gd name="adj2" fmla="val 199"/>
              <a:gd name="adj3" fmla="val 16667"/>
            </a:avLst>
          </a:prstGeom>
          <a:solidFill>
            <a:srgbClr val="FCFEA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ru-RU" altLang="ru-RU" sz="1200"/>
              <a:t>Феномен автономной речи впервые описал Ч. Дарвин. Эта речь отличается по звучанию и значению. Она не совпадает с речью взрослых.</a:t>
            </a:r>
          </a:p>
          <a:p>
            <a:pPr algn="ctr" eaLnBrk="1" hangingPunct="1"/>
            <a:endParaRPr lang="ru-RU" altLang="ru-RU" sz="1200"/>
          </a:p>
        </p:txBody>
      </p:sp>
      <p:sp>
        <p:nvSpPr>
          <p:cNvPr id="89095" name="AutoShape 17"/>
          <p:cNvSpPr>
            <a:spLocks noChangeArrowheads="1"/>
          </p:cNvSpPr>
          <p:nvPr/>
        </p:nvSpPr>
        <p:spPr bwMode="auto">
          <a:xfrm rot="5400000">
            <a:off x="6516688" y="3355975"/>
            <a:ext cx="2376487" cy="2233613"/>
          </a:xfrm>
          <a:prstGeom prst="wedgeRoundRectCallout">
            <a:avLst>
              <a:gd name="adj1" fmla="val -66903"/>
              <a:gd name="adj2" fmla="val 66773"/>
              <a:gd name="adj3" fmla="val 16667"/>
            </a:avLst>
          </a:prstGeom>
          <a:solidFill>
            <a:srgbClr val="FCFEA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/>
          <a:lstStyle/>
          <a:p>
            <a:pPr algn="ctr" eaLnBrk="1" hangingPunct="1"/>
            <a:r>
              <a:rPr lang="ru-RU" altLang="ru-RU" sz="1200"/>
              <a:t>«Речепорождающая»</a:t>
            </a:r>
          </a:p>
          <a:p>
            <a:pPr algn="ctr" eaLnBrk="1" hangingPunct="1"/>
            <a:r>
              <a:rPr lang="ru-RU" altLang="ru-RU" sz="1200"/>
              <a:t>ситуация взаимодействия должна представлять предметное сотрудничество взрослого с ребёнком. Смысловым центром взаимодействия на первом этапе является предмет, на втором - взрослый, а на третьем – слово.</a:t>
            </a:r>
          </a:p>
        </p:txBody>
      </p:sp>
    </p:spTree>
    <p:extLst>
      <p:ext uri="{BB962C8B-B14F-4D97-AF65-F5344CB8AC3E}">
        <p14:creationId xmlns:p14="http://schemas.microsoft.com/office/powerpoint/2010/main" val="196181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altLang="ru-RU" sz="4000" smtClean="0"/>
              <a:t>Главные направления усилий по активизации речи ребёнка.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2400" smtClean="0"/>
              <a:t>Обратить внимание на типичные интересы ребёнка, на свойственный ему на данном этапе тип общения со взрослым (эмоциональный или деловой);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400" smtClean="0"/>
              <a:t>Обращаясь к ребёнку, следует говорить чётко и ясно, не слишком тихо и добиваться от него внятного произношения;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400" smtClean="0"/>
              <a:t>Необходимо больше разговаривать в быту, включать активную речь в предметные действия, сопровождать показ предметов и игрушек эмоционально насыщенным и увлекательным для малыша рассказом;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400" smtClean="0"/>
              <a:t>Рассказывать сказки, читать стихи, совместно рассматривать яркие, красивые картинки, книжки;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400" smtClean="0"/>
              <a:t>Стимулировать стремление ребёнка заговорить, для чего давать поручения  (сказать, сообщить, позвать).</a:t>
            </a:r>
          </a:p>
        </p:txBody>
      </p:sp>
    </p:spTree>
    <p:extLst>
      <p:ext uri="{BB962C8B-B14F-4D97-AF65-F5344CB8AC3E}">
        <p14:creationId xmlns:p14="http://schemas.microsoft.com/office/powerpoint/2010/main" val="1242205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0"/>
            <a:ext cx="8229600" cy="561975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ru-RU" altLang="ru-RU" sz="2000" b="1" smtClean="0">
                <a:solidFill>
                  <a:srgbClr val="CC0000"/>
                </a:solidFill>
              </a:rPr>
              <a:t/>
            </a:r>
            <a:br>
              <a:rPr lang="ru-RU" altLang="ru-RU" sz="2000" b="1" smtClean="0">
                <a:solidFill>
                  <a:srgbClr val="CC0000"/>
                </a:solidFill>
              </a:rPr>
            </a:br>
            <a:r>
              <a:rPr lang="ru-RU" altLang="ru-RU" sz="2700" b="1" smtClean="0">
                <a:solidFill>
                  <a:srgbClr val="CC0000"/>
                </a:solidFill>
              </a:rPr>
              <a:t>Кризис трёх лет.</a:t>
            </a:r>
          </a:p>
        </p:txBody>
      </p:sp>
      <p:graphicFrame>
        <p:nvGraphicFramePr>
          <p:cNvPr id="242768" name="Group 80"/>
          <p:cNvGraphicFramePr>
            <a:graphicFrameLocks noGrp="1"/>
          </p:cNvGraphicFramePr>
          <p:nvPr>
            <p:ph idx="4294967295"/>
          </p:nvPr>
        </p:nvGraphicFramePr>
        <p:xfrm>
          <a:off x="468313" y="1479550"/>
          <a:ext cx="8218487" cy="5089525"/>
        </p:xfrm>
        <a:graphic>
          <a:graphicData uri="http://schemas.openxmlformats.org/drawingml/2006/table">
            <a:tbl>
              <a:tblPr/>
              <a:tblGrid>
                <a:gridCol w="1377950">
                  <a:extLst>
                    <a:ext uri="{9D8B030D-6E8A-4147-A177-3AD203B41FA5}"/>
                  </a:extLst>
                </a:gridCol>
                <a:gridCol w="6840537">
                  <a:extLst>
                    <a:ext uri="{9D8B030D-6E8A-4147-A177-3AD203B41FA5}"/>
                  </a:extLst>
                </a:gridCol>
              </a:tblGrid>
              <a:tr h="119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Симптом кризиса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Характеристика симптома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Негативизим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Проявления в поведении ребёнка, когда он не хочет что-нибудь делать только потому, что это предложили взрослые, т.е. это реакция не на содержание действия, а на предложение взрослых.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extLst>
                  <a:ext uri="{0D108BD9-81ED-4DB2-BD59-A6C34878D82A}"/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Упрямство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Реакция ребёнка, когда он настаивает на чём-либо не потому, что ему сильно этого хочется, а потому, что он это потребовал. Мотивом упрямства является то. что ребёнок связан со своим первоначальным решением. 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extLst>
                  <a:ext uri="{0D108BD9-81ED-4DB2-BD59-A6C34878D82A}"/>
                </a:extLst>
              </a:tr>
              <a:tr h="561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Строптивость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Безличная поведенческая реакция направлена против ном воспитания, установленных для ребёнка, против образа жизни; выражается в своеобразном детском недовольстве; направлена вовне, по отношению к внешнему и вызвана стремлением настоять на собственном желании.</a:t>
                      </a:r>
                      <a:r>
                        <a:rPr kumimoji="0" 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extLst>
                  <a:ext uri="{0D108BD9-81ED-4DB2-BD59-A6C34878D82A}"/>
                </a:extLst>
              </a:tr>
              <a:tr h="327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Своеволие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Тенденция ребёнка к самостоятельности, ребёнок хочет всё делать сам независимо от своих возможностей, умений, навыков.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extLst>
                  <a:ext uri="{0D108BD9-81ED-4DB2-BD59-A6C34878D82A}"/>
                </a:extLst>
              </a:tr>
              <a:tr h="584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Протест-бунт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Наличие в поведении ребёнка отдельных проявлений протестующего характера. Всё поведение ребёнка приобретает черты протеста, как будто ребёнок находится в состоянии войны с окружающими, в постоянном конфликте с ними.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extLst>
                  <a:ext uri="{0D108BD9-81ED-4DB2-BD59-A6C34878D82A}"/>
                </a:extLst>
              </a:tr>
              <a:tr h="330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Обесценивание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Резкое изменение отношения ребёнка к игрушкам, к близким взрослым, обесценивание их личности</a:t>
                      </a:r>
                      <a:r>
                        <a:rPr kumimoji="0" 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extLst>
                  <a:ext uri="{0D108BD9-81ED-4DB2-BD59-A6C34878D82A}"/>
                </a:extLst>
              </a:tr>
              <a:tr h="746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Деспотизм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Стремление к деспотическому подавлению окружающих. Требование постоянного внимания к себе, ревность или агрессивность к младшему ребёнку и др.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91168" name="AutoShape 70"/>
          <p:cNvSpPr>
            <a:spLocks noChangeArrowheads="1"/>
          </p:cNvSpPr>
          <p:nvPr/>
        </p:nvSpPr>
        <p:spPr bwMode="auto">
          <a:xfrm>
            <a:off x="4067175" y="333375"/>
            <a:ext cx="4465638" cy="896938"/>
          </a:xfrm>
          <a:prstGeom prst="wedgeRoundRectCallout">
            <a:avLst>
              <a:gd name="adj1" fmla="val -49255"/>
              <a:gd name="adj2" fmla="val 76551"/>
              <a:gd name="adj3" fmla="val 16667"/>
            </a:avLst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ru-RU" altLang="ru-RU" sz="1800"/>
              <a:t>Л.С. Выготский выделил первый пояс («семизвездие») симптомов кризиса трёх лет.</a:t>
            </a:r>
          </a:p>
        </p:txBody>
      </p:sp>
    </p:spTree>
    <p:extLst>
      <p:ext uri="{BB962C8B-B14F-4D97-AF65-F5344CB8AC3E}">
        <p14:creationId xmlns:p14="http://schemas.microsoft.com/office/powerpoint/2010/main" val="2846800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1107</Words>
  <Application>Microsoft Office PowerPoint</Application>
  <PresentationFormat>Экран (4:3)</PresentationFormat>
  <Paragraphs>150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Характеристика полноценного общения ребёнка раннего детского возраста со взрослыми.</vt:lpstr>
      <vt:lpstr>Презентация PowerPoint</vt:lpstr>
      <vt:lpstr>Презентация PowerPoint</vt:lpstr>
      <vt:lpstr>Презентация PowerPoint</vt:lpstr>
      <vt:lpstr>Презентация PowerPoint</vt:lpstr>
      <vt:lpstr>Главные направления усилий по активизации речи ребёнка.</vt:lpstr>
      <vt:lpstr> Кризис трёх лет.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/>
  <cp:lastModifiedBy>Nemo</cp:lastModifiedBy>
  <cp:revision>2</cp:revision>
  <dcterms:created xsi:type="dcterms:W3CDTF">2017-03-20T18:26:15Z</dcterms:created>
  <dcterms:modified xsi:type="dcterms:W3CDTF">2017-03-20T18:28:22Z</dcterms:modified>
</cp:coreProperties>
</file>