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2" r:id="rId3"/>
    <p:sldId id="257" r:id="rId4"/>
    <p:sldId id="261" r:id="rId5"/>
    <p:sldId id="270" r:id="rId6"/>
    <p:sldId id="258" r:id="rId7"/>
    <p:sldId id="273" r:id="rId8"/>
    <p:sldId id="260" r:id="rId9"/>
    <p:sldId id="262" r:id="rId10"/>
    <p:sldId id="263" r:id="rId11"/>
    <p:sldId id="275" r:id="rId12"/>
    <p:sldId id="276" r:id="rId13"/>
    <p:sldId id="271" r:id="rId14"/>
    <p:sldId id="264" r:id="rId15"/>
    <p:sldId id="26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B1DF1A-F743-46CD-B149-7ADBF4F7833D}" type="datetimeFigureOut">
              <a:rPr lang="ru-RU" smtClean="0"/>
              <a:pPr/>
              <a:t>18.03.2017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AD3808-F525-4618-8B92-C4C477A79A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B1DF1A-F743-46CD-B149-7ADBF4F7833D}" type="datetimeFigureOut">
              <a:rPr lang="ru-RU" smtClean="0"/>
              <a:pPr/>
              <a:t>18.03.2017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AD3808-F525-4618-8B92-C4C477A79A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B1DF1A-F743-46CD-B149-7ADBF4F7833D}" type="datetimeFigureOut">
              <a:rPr lang="ru-RU" smtClean="0"/>
              <a:pPr/>
              <a:t>18.03.2017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AD3808-F525-4618-8B92-C4C477A79A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B1DF1A-F743-46CD-B149-7ADBF4F7833D}" type="datetimeFigureOut">
              <a:rPr lang="ru-RU" smtClean="0"/>
              <a:pPr/>
              <a:t>18.03.2017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AD3808-F525-4618-8B92-C4C477A79A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B1DF1A-F743-46CD-B149-7ADBF4F7833D}" type="datetimeFigureOut">
              <a:rPr lang="ru-RU" smtClean="0"/>
              <a:pPr/>
              <a:t>18.03.2017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AD3808-F525-4618-8B92-C4C477A79A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B1DF1A-F743-46CD-B149-7ADBF4F7833D}" type="datetimeFigureOut">
              <a:rPr lang="ru-RU" smtClean="0"/>
              <a:pPr/>
              <a:t>18.03.2017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AD3808-F525-4618-8B92-C4C477A79A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B1DF1A-F743-46CD-B149-7ADBF4F7833D}" type="datetimeFigureOut">
              <a:rPr lang="ru-RU" smtClean="0"/>
              <a:pPr/>
              <a:t>18.03.2017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AD3808-F525-4618-8B92-C4C477A79A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B1DF1A-F743-46CD-B149-7ADBF4F7833D}" type="datetimeFigureOut">
              <a:rPr lang="ru-RU" smtClean="0"/>
              <a:pPr/>
              <a:t>18.03.2017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AD3808-F525-4618-8B92-C4C477A79A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B1DF1A-F743-46CD-B149-7ADBF4F7833D}" type="datetimeFigureOut">
              <a:rPr lang="ru-RU" smtClean="0"/>
              <a:pPr/>
              <a:t>18.03.2017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AD3808-F525-4618-8B92-C4C477A79A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B1DF1A-F743-46CD-B149-7ADBF4F7833D}" type="datetimeFigureOut">
              <a:rPr lang="ru-RU" smtClean="0"/>
              <a:pPr/>
              <a:t>18.03.2017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AD3808-F525-4618-8B92-C4C477A79A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B1DF1A-F743-46CD-B149-7ADBF4F7833D}" type="datetimeFigureOut">
              <a:rPr lang="ru-RU" smtClean="0"/>
              <a:pPr/>
              <a:t>18.03.2017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AD3808-F525-4618-8B92-C4C477A79A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8B1DF1A-F743-46CD-B149-7ADBF4F7833D}" type="datetimeFigureOut">
              <a:rPr lang="ru-RU" smtClean="0"/>
              <a:pPr/>
              <a:t>18.03.2017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BAD3808-F525-4618-8B92-C4C477A79A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Факторы, закономерности, движущие силы психического развития</a:t>
            </a:r>
            <a:endParaRPr lang="ru-RU" b="1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Критерии выделения возрастных периодов (</a:t>
            </a:r>
            <a:r>
              <a:rPr lang="ru-RU" dirty="0" err="1" smtClean="0"/>
              <a:t>Л.С.Выготский</a:t>
            </a:r>
            <a:r>
              <a:rPr lang="ru-RU" dirty="0" smtClean="0"/>
              <a:t>)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Социальная ситуация развития, </a:t>
            </a:r>
          </a:p>
          <a:p>
            <a:r>
              <a:rPr lang="ru-RU" dirty="0" smtClean="0"/>
              <a:t>Ведущая деятельность и </a:t>
            </a:r>
          </a:p>
          <a:p>
            <a:r>
              <a:rPr lang="ru-RU" dirty="0" smtClean="0"/>
              <a:t>Центральное возрастное новообразование.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Социальная ситуация развития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У</a:t>
            </a:r>
            <a:r>
              <a:rPr lang="ru-RU" dirty="0" smtClean="0"/>
              <a:t>никальный </a:t>
            </a:r>
            <a:r>
              <a:rPr lang="ru-RU" dirty="0" smtClean="0"/>
              <a:t>тип взаимоотношений ребенка и среды, который складывается к началу каждого возрастного периода и характеризует специфику и темп развития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Ведущая деятельность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деятельность, выполнение которой определяет возникновение и формирование основных психологических новообразований человека на определенной ступени психического развития.</a:t>
            </a:r>
          </a:p>
          <a:p>
            <a:r>
              <a:rPr lang="ru-RU" dirty="0" smtClean="0"/>
              <a:t>Возникает к началу возрастного периода, ребенок должен овладеть ею </a:t>
            </a:r>
          </a:p>
          <a:p>
            <a:r>
              <a:rPr lang="ru-RU" dirty="0" smtClean="0"/>
              <a:t>Помимо нее существуют другие виды деятельности.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Периодизация психического развития по Л.С. </a:t>
            </a:r>
            <a:r>
              <a:rPr lang="ru-RU" dirty="0" err="1" smtClean="0"/>
              <a:t>Выготскому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Кризис новорожденности </a:t>
            </a:r>
          </a:p>
          <a:p>
            <a:pPr lvl="1"/>
            <a:r>
              <a:rPr lang="ru-RU" sz="3300" dirty="0" smtClean="0"/>
              <a:t>Младенческий возраст (0-2 мес.-1 год), </a:t>
            </a:r>
          </a:p>
          <a:p>
            <a:r>
              <a:rPr lang="ru-RU" dirty="0" smtClean="0"/>
              <a:t>Кризис одного года </a:t>
            </a:r>
          </a:p>
          <a:p>
            <a:pPr lvl="1"/>
            <a:r>
              <a:rPr lang="ru-RU" sz="3300" dirty="0" smtClean="0"/>
              <a:t>Раннее детство (1-3 года), </a:t>
            </a:r>
          </a:p>
          <a:p>
            <a:r>
              <a:rPr lang="ru-RU" dirty="0" smtClean="0"/>
              <a:t>Кризис 3 лет </a:t>
            </a:r>
          </a:p>
          <a:p>
            <a:pPr lvl="1"/>
            <a:r>
              <a:rPr lang="ru-RU" sz="3300" dirty="0" smtClean="0"/>
              <a:t>Дошкольный возраст (3 года – 7 лет), </a:t>
            </a:r>
          </a:p>
          <a:p>
            <a:r>
              <a:rPr lang="ru-RU" dirty="0" smtClean="0"/>
              <a:t>Кризис 7 лет </a:t>
            </a:r>
          </a:p>
          <a:p>
            <a:pPr lvl="1"/>
            <a:r>
              <a:rPr lang="ru-RU" sz="3600" dirty="0" smtClean="0"/>
              <a:t>Школьный возраст (8 лет – 12 лет), </a:t>
            </a:r>
          </a:p>
          <a:p>
            <a:r>
              <a:rPr lang="ru-RU" dirty="0" smtClean="0"/>
              <a:t>Кризис 13 лет, </a:t>
            </a:r>
          </a:p>
          <a:p>
            <a:pPr lvl="1"/>
            <a:r>
              <a:rPr lang="ru-RU" sz="3600" dirty="0" smtClean="0"/>
              <a:t>Пубертатный возраст (14 – 18 лет), </a:t>
            </a:r>
          </a:p>
          <a:p>
            <a:r>
              <a:rPr lang="ru-RU" dirty="0" smtClean="0"/>
              <a:t>Кризис 17 лет.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Зарубежные теории психического развития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Теория </a:t>
            </a:r>
            <a:r>
              <a:rPr lang="ru-RU" dirty="0" err="1" smtClean="0"/>
              <a:t>психосексуального</a:t>
            </a:r>
            <a:r>
              <a:rPr lang="ru-RU" dirty="0" smtClean="0"/>
              <a:t> развития  З.Фрейда</a:t>
            </a:r>
          </a:p>
          <a:p>
            <a:r>
              <a:rPr lang="ru-RU" dirty="0" smtClean="0"/>
              <a:t>Теория интеллектуального развития Ж.Пиаже</a:t>
            </a:r>
          </a:p>
          <a:p>
            <a:r>
              <a:rPr lang="ru-RU" dirty="0" smtClean="0"/>
              <a:t>Теория психосоциального развития </a:t>
            </a:r>
            <a:r>
              <a:rPr lang="ru-RU" dirty="0" err="1" smtClean="0"/>
              <a:t>Э.Эриксона</a:t>
            </a:r>
            <a:endParaRPr lang="ru-RU" dirty="0" smtClean="0"/>
          </a:p>
          <a:p>
            <a:r>
              <a:rPr lang="ru-RU" dirty="0" smtClean="0"/>
              <a:t>Теория нравственного развития </a:t>
            </a:r>
            <a:r>
              <a:rPr lang="ru-RU" dirty="0" err="1" smtClean="0"/>
              <a:t>Л.Кольберга</a:t>
            </a:r>
            <a:r>
              <a:rPr lang="ru-RU" dirty="0" smtClean="0"/>
              <a:t>, </a:t>
            </a:r>
            <a:r>
              <a:rPr lang="ru-RU" dirty="0" err="1" smtClean="0"/>
              <a:t>Ш.Гиллиган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Отечественные теории развития психики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Культурно-историческая теория развития высших психических функций </a:t>
            </a:r>
            <a:r>
              <a:rPr lang="ru-RU" dirty="0" err="1" smtClean="0"/>
              <a:t>Л.С.Выготского</a:t>
            </a:r>
            <a:endParaRPr lang="ru-RU" dirty="0" smtClean="0"/>
          </a:p>
          <a:p>
            <a:r>
              <a:rPr lang="ru-RU" dirty="0" smtClean="0"/>
              <a:t>Теория онтогенеза А.Н.Леонтьева</a:t>
            </a:r>
          </a:p>
          <a:p>
            <a:r>
              <a:rPr lang="ru-RU" dirty="0" smtClean="0"/>
              <a:t>Теория психического развития </a:t>
            </a:r>
            <a:r>
              <a:rPr lang="ru-RU" dirty="0" err="1" smtClean="0"/>
              <a:t>Д.Б.Эльконина</a:t>
            </a:r>
            <a:endParaRPr lang="ru-RU" dirty="0" smtClean="0"/>
          </a:p>
          <a:p>
            <a:r>
              <a:rPr lang="ru-RU" dirty="0" smtClean="0"/>
              <a:t>Теория развития личности </a:t>
            </a:r>
            <a:r>
              <a:rPr lang="ru-RU" dirty="0" err="1" smtClean="0"/>
              <a:t>Л.И.Божович</a:t>
            </a:r>
            <a:endParaRPr lang="ru-RU" dirty="0" smtClean="0"/>
          </a:p>
          <a:p>
            <a:r>
              <a:rPr lang="ru-RU" dirty="0" smtClean="0"/>
              <a:t>Теория развития общения М.И.Лисиной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лекции: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1.Понятие психического развития. </a:t>
            </a:r>
          </a:p>
          <a:p>
            <a:r>
              <a:rPr lang="ru-RU" dirty="0" smtClean="0"/>
              <a:t>2.Факторы психического развития. </a:t>
            </a:r>
          </a:p>
          <a:p>
            <a:r>
              <a:rPr lang="ru-RU" dirty="0" smtClean="0"/>
              <a:t>3.Движущие силы психического развития. 4.Закономерности психического развития.</a:t>
            </a:r>
          </a:p>
          <a:p>
            <a:r>
              <a:rPr lang="ru-RU" dirty="0" smtClean="0"/>
              <a:t>5.Основные подходы к изучению психического развития человека. </a:t>
            </a:r>
          </a:p>
          <a:p>
            <a:r>
              <a:rPr lang="ru-RU" dirty="0" smtClean="0"/>
              <a:t>6.Основные теории психического развития в зарубежной и отечественной психологии.</a:t>
            </a:r>
          </a:p>
          <a:p>
            <a:r>
              <a:rPr lang="ru-RU" dirty="0" smtClean="0"/>
              <a:t>7.Возрастная периодизация психического развития.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Факторы развития: </a:t>
            </a:r>
            <a:br>
              <a:rPr lang="ru-RU" b="1" i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Биологический; </a:t>
            </a:r>
          </a:p>
          <a:p>
            <a:pPr lvl="1"/>
            <a:r>
              <a:rPr lang="ru-RU" dirty="0" smtClean="0"/>
              <a:t>Наследственность</a:t>
            </a:r>
          </a:p>
          <a:p>
            <a:pPr lvl="1"/>
            <a:r>
              <a:rPr lang="ru-RU" dirty="0" smtClean="0"/>
              <a:t>Врожденность</a:t>
            </a:r>
          </a:p>
          <a:p>
            <a:pPr lvl="1"/>
            <a:endParaRPr lang="ru-RU" dirty="0" smtClean="0"/>
          </a:p>
          <a:p>
            <a:r>
              <a:rPr lang="ru-RU" dirty="0" smtClean="0"/>
              <a:t>Социальный </a:t>
            </a:r>
          </a:p>
          <a:p>
            <a:pPr lvl="1"/>
            <a:r>
              <a:rPr lang="ru-RU" dirty="0" smtClean="0"/>
              <a:t>Микросреда</a:t>
            </a:r>
          </a:p>
          <a:p>
            <a:pPr lvl="1"/>
            <a:r>
              <a:rPr lang="ru-RU" dirty="0" smtClean="0"/>
              <a:t>Макросреда</a:t>
            </a:r>
          </a:p>
          <a:p>
            <a:endParaRPr lang="ru-RU" dirty="0" smtClean="0"/>
          </a:p>
          <a:p>
            <a:r>
              <a:rPr lang="ru-RU" dirty="0" smtClean="0"/>
              <a:t>Собственная активность личности. 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Понятия «генотип» и «фенотип»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Генотип – совокупность генов определенного организма, унаследованная им от родителей. </a:t>
            </a:r>
          </a:p>
          <a:p>
            <a:r>
              <a:rPr lang="ru-RU" b="1" dirty="0" smtClean="0"/>
              <a:t>Фенотип – совокупность всех внутренних и внешних признаков и свойств индивида, сформировавшихся на базе генотипа.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Условия и движущие силы психического развития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Условия психического развития </a:t>
            </a:r>
          </a:p>
          <a:p>
            <a:pPr lvl="1"/>
            <a:r>
              <a:rPr lang="ru-RU" b="1" i="1" dirty="0" smtClean="0"/>
              <a:t>Созревание</a:t>
            </a:r>
          </a:p>
          <a:p>
            <a:pPr lvl="1"/>
            <a:r>
              <a:rPr lang="ru-RU" b="1" i="1" dirty="0" smtClean="0"/>
              <a:t> Социальная среда </a:t>
            </a:r>
          </a:p>
          <a:p>
            <a:r>
              <a:rPr lang="ru-RU" b="1" i="1" dirty="0" smtClean="0"/>
              <a:t>Движущие силы развития – возникновение и разрешение противоречий.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Понятие о возрасте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i="1" dirty="0" smtClean="0"/>
              <a:t>Качественно своеобразный период физического, психологического и поведенческого развития, характеризующийся только ему присущими особенностями. </a:t>
            </a:r>
          </a:p>
          <a:p>
            <a:r>
              <a:rPr lang="ru-RU" b="1" i="1" dirty="0" smtClean="0"/>
              <a:t>Виды:</a:t>
            </a:r>
          </a:p>
          <a:p>
            <a:pPr lvl="1"/>
            <a:r>
              <a:rPr lang="ru-RU" dirty="0" smtClean="0"/>
              <a:t>Хронологический возраст. </a:t>
            </a:r>
          </a:p>
          <a:p>
            <a:pPr lvl="1"/>
            <a:r>
              <a:rPr lang="ru-RU" dirty="0" smtClean="0"/>
              <a:t>Биологический возраст. </a:t>
            </a:r>
          </a:p>
          <a:p>
            <a:pPr lvl="1"/>
            <a:r>
              <a:rPr lang="ru-RU" dirty="0" smtClean="0"/>
              <a:t>Психологический возраст. </a:t>
            </a:r>
          </a:p>
          <a:p>
            <a:pPr lvl="1"/>
            <a:r>
              <a:rPr lang="ru-RU" dirty="0" smtClean="0"/>
              <a:t>Социальный возраст. </a:t>
            </a:r>
          </a:p>
          <a:p>
            <a:pPr lvl="1"/>
            <a:r>
              <a:rPr lang="ru-RU" dirty="0" smtClean="0"/>
              <a:t>Субъективный возраст.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Виды возраста (</a:t>
            </a:r>
            <a:r>
              <a:rPr lang="ru-RU" dirty="0" err="1" smtClean="0"/>
              <a:t>Ю.Н.Карандашев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ru-RU" dirty="0" smtClean="0"/>
              <a:t>Хронологический возраст. </a:t>
            </a:r>
          </a:p>
          <a:p>
            <a:pPr lvl="1"/>
            <a:r>
              <a:rPr lang="ru-RU" dirty="0" smtClean="0"/>
              <a:t>Биологический возраст. </a:t>
            </a:r>
          </a:p>
          <a:p>
            <a:pPr lvl="1"/>
            <a:r>
              <a:rPr lang="ru-RU" dirty="0" smtClean="0"/>
              <a:t>Психологический возраст. </a:t>
            </a:r>
          </a:p>
          <a:p>
            <a:pPr lvl="1"/>
            <a:r>
              <a:rPr lang="ru-RU" dirty="0" smtClean="0"/>
              <a:t>Социальный возраст. </a:t>
            </a:r>
          </a:p>
          <a:p>
            <a:pPr lvl="1"/>
            <a:r>
              <a:rPr lang="ru-RU" dirty="0" smtClean="0"/>
              <a:t>Субъективный возраст.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Закономерности психического развития: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1.  Цикличность развития. </a:t>
            </a:r>
            <a:r>
              <a:rPr lang="ru-RU" dirty="0" smtClean="0"/>
              <a:t>Периоды подъема, интенсивного развития сменяются периодами замедления, затухания. </a:t>
            </a:r>
            <a:br>
              <a:rPr lang="ru-RU" dirty="0" smtClean="0"/>
            </a:br>
            <a:r>
              <a:rPr lang="ru-RU" b="1" dirty="0" smtClean="0"/>
              <a:t>2. Неравномерность развития. </a:t>
            </a:r>
            <a:r>
              <a:rPr lang="ru-RU" dirty="0" smtClean="0"/>
              <a:t>Разные стороны личности, в том числе психические функции, развиваются неравномерно</a:t>
            </a:r>
          </a:p>
          <a:p>
            <a:r>
              <a:rPr lang="ru-RU" b="1" dirty="0" smtClean="0"/>
              <a:t>3. «Метаморфозы» в детском развитии. </a:t>
            </a:r>
            <a:r>
              <a:rPr lang="ru-RU" dirty="0" smtClean="0"/>
              <a:t>Развитие не сводится к количественным изменениям, это цепь изменений качественных, превращений одной формы в другую.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4. Сочетание процессов эволюции и инволюции в развитии ребенка. </a:t>
            </a:r>
            <a:r>
              <a:rPr lang="ru-RU" dirty="0" smtClean="0"/>
              <a:t>Процессы «обратного развития» как бы вплетены в ход эволюции. То, что развивалось на предыдущем этапе, отмирает или преобразуется. </a:t>
            </a:r>
            <a:endParaRPr lang="ru-RU" i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Подходы к исследованию развития психики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1. </a:t>
            </a:r>
            <a:r>
              <a:rPr lang="ru-RU" dirty="0" err="1" smtClean="0"/>
              <a:t>Биологизаторский</a:t>
            </a:r>
            <a:r>
              <a:rPr lang="ru-RU" dirty="0" smtClean="0"/>
              <a:t>  подход. </a:t>
            </a:r>
          </a:p>
          <a:p>
            <a:r>
              <a:rPr lang="ru-RU" dirty="0" smtClean="0"/>
              <a:t>2. </a:t>
            </a:r>
            <a:r>
              <a:rPr lang="ru-RU" dirty="0" err="1" smtClean="0"/>
              <a:t>Социологизаторский</a:t>
            </a:r>
            <a:r>
              <a:rPr lang="ru-RU" dirty="0" smtClean="0"/>
              <a:t>  подход.</a:t>
            </a:r>
          </a:p>
          <a:p>
            <a:r>
              <a:rPr lang="ru-RU" dirty="0" smtClean="0"/>
              <a:t>3.Теория В.Штерна.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182</TotalTime>
  <Words>411</Words>
  <Application>Microsoft Office PowerPoint</Application>
  <PresentationFormat>Экран (4:3)</PresentationFormat>
  <Paragraphs>81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Факторы, закономерности, движущие силы психического развития</vt:lpstr>
      <vt:lpstr>Вопросы лекции:</vt:lpstr>
      <vt:lpstr>Факторы развития:  </vt:lpstr>
      <vt:lpstr>Понятия «генотип» и «фенотип»</vt:lpstr>
      <vt:lpstr>Условия и движущие силы психического развития</vt:lpstr>
      <vt:lpstr>Понятие о возрасте</vt:lpstr>
      <vt:lpstr>Виды возраста (Ю.Н.Карандашев)</vt:lpstr>
      <vt:lpstr>Закономерности психического развития: </vt:lpstr>
      <vt:lpstr>Подходы к исследованию развития психики</vt:lpstr>
      <vt:lpstr>Критерии выделения возрастных периодов (Л.С.Выготский) </vt:lpstr>
      <vt:lpstr>Социальная ситуация развития </vt:lpstr>
      <vt:lpstr>Ведущая деятельность</vt:lpstr>
      <vt:lpstr>Периодизация психического развития по Л.С. Выготскому </vt:lpstr>
      <vt:lpstr>Зарубежные теории психического развития</vt:lpstr>
      <vt:lpstr>Отечественные теории развития психики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Факторы, закономерности, движущие силы психического развития</dc:title>
  <dc:creator>SS</dc:creator>
  <cp:lastModifiedBy>SS</cp:lastModifiedBy>
  <cp:revision>19</cp:revision>
  <dcterms:created xsi:type="dcterms:W3CDTF">2016-05-01T18:11:42Z</dcterms:created>
  <dcterms:modified xsi:type="dcterms:W3CDTF">2017-03-18T15:53:19Z</dcterms:modified>
</cp:coreProperties>
</file>