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86" r:id="rId3"/>
    <p:sldId id="291" r:id="rId4"/>
    <p:sldId id="293" r:id="rId5"/>
    <p:sldId id="296" r:id="rId6"/>
    <p:sldId id="297" r:id="rId7"/>
    <p:sldId id="298" r:id="rId8"/>
    <p:sldId id="29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5BEF8-DB21-47CF-A61A-61F0F0F28704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D3072-60FA-4E8F-B0F6-28B3BDE281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5BEF8-DB21-47CF-A61A-61F0F0F28704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D3072-60FA-4E8F-B0F6-28B3BDE281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5BEF8-DB21-47CF-A61A-61F0F0F28704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D3072-60FA-4E8F-B0F6-28B3BDE281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5BEF8-DB21-47CF-A61A-61F0F0F28704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D3072-60FA-4E8F-B0F6-28B3BDE281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5BEF8-DB21-47CF-A61A-61F0F0F28704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D3072-60FA-4E8F-B0F6-28B3BDE281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5BEF8-DB21-47CF-A61A-61F0F0F28704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D3072-60FA-4E8F-B0F6-28B3BDE281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5BEF8-DB21-47CF-A61A-61F0F0F28704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D3072-60FA-4E8F-B0F6-28B3BDE281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5BEF8-DB21-47CF-A61A-61F0F0F28704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D3072-60FA-4E8F-B0F6-28B3BDE281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5BEF8-DB21-47CF-A61A-61F0F0F28704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D3072-60FA-4E8F-B0F6-28B3BDE281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5BEF8-DB21-47CF-A61A-61F0F0F28704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D3072-60FA-4E8F-B0F6-28B3BDE281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5BEF8-DB21-47CF-A61A-61F0F0F28704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D3072-60FA-4E8F-B0F6-28B3BDE281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5BEF8-DB21-47CF-A61A-61F0F0F28704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D3072-60FA-4E8F-B0F6-28B3BDE2818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Психическое развитие ребенка до поступления в школу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лекции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1.Младенчество: социальная ситуация развития, ведущая деятельность и основные новообразования возраста. </a:t>
            </a:r>
          </a:p>
          <a:p>
            <a:r>
              <a:rPr lang="ru-RU" dirty="0"/>
              <a:t>2.Особенности физического и психического развития. </a:t>
            </a:r>
          </a:p>
          <a:p>
            <a:r>
              <a:rPr lang="ru-RU" dirty="0"/>
              <a:t>3.Раннее детство: социальная ситуация развития, ведущая деятельность и  основные новообразования возраста. </a:t>
            </a:r>
          </a:p>
          <a:p>
            <a:r>
              <a:rPr lang="ru-RU" dirty="0"/>
              <a:t>4.Особенности психического развития. </a:t>
            </a:r>
          </a:p>
          <a:p>
            <a:r>
              <a:rPr lang="ru-RU" dirty="0"/>
              <a:t>5.Дошкольный возраст: социальная ситуация развития, ведущая деятельность и  основные новообразования возраста. </a:t>
            </a:r>
          </a:p>
          <a:p>
            <a:r>
              <a:rPr lang="ru-RU" dirty="0"/>
              <a:t>6.Особенности психического развития.</a:t>
            </a:r>
          </a:p>
          <a:p>
            <a:r>
              <a:rPr lang="ru-RU" dirty="0"/>
              <a:t>7.Психологическая готовность ребенка старшего дошкольного возраста к обучению в школе.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Проблемы развития психики </a:t>
            </a:r>
            <a:r>
              <a:rPr lang="ru-RU" b="1" dirty="0" smtClean="0"/>
              <a:t>ребенка в </a:t>
            </a:r>
            <a:r>
              <a:rPr lang="ru-RU" b="1" dirty="0" err="1" smtClean="0"/>
              <a:t>пренатальный</a:t>
            </a:r>
            <a:r>
              <a:rPr lang="ru-RU" b="1" dirty="0" smtClean="0"/>
              <a:t> период: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r>
              <a:rPr lang="ru-RU" dirty="0"/>
              <a:t>М</a:t>
            </a:r>
            <a:r>
              <a:rPr lang="ru-RU" dirty="0" smtClean="0"/>
              <a:t>еханизмы </a:t>
            </a:r>
            <a:r>
              <a:rPr lang="ru-RU" dirty="0" smtClean="0"/>
              <a:t>развития психики ребенка</a:t>
            </a:r>
          </a:p>
          <a:p>
            <a:pPr lvl="1"/>
            <a:r>
              <a:rPr lang="ru-RU" dirty="0"/>
              <a:t>М</a:t>
            </a:r>
            <a:r>
              <a:rPr lang="ru-RU" dirty="0" smtClean="0"/>
              <a:t>еханизмы </a:t>
            </a:r>
            <a:r>
              <a:rPr lang="ru-RU" dirty="0" smtClean="0"/>
              <a:t>развития психики при многоплодной беременности</a:t>
            </a:r>
          </a:p>
          <a:p>
            <a:pPr lvl="1"/>
            <a:r>
              <a:rPr lang="ru-RU" dirty="0"/>
              <a:t>М</a:t>
            </a:r>
            <a:r>
              <a:rPr lang="ru-RU" dirty="0" smtClean="0"/>
              <a:t>еханизмы </a:t>
            </a:r>
            <a:r>
              <a:rPr lang="ru-RU" dirty="0" smtClean="0"/>
              <a:t>«запуска» процесса родов. </a:t>
            </a:r>
          </a:p>
          <a:p>
            <a:pPr lvl="1"/>
            <a:r>
              <a:rPr lang="ru-RU" dirty="0"/>
              <a:t>Х</a:t>
            </a:r>
            <a:r>
              <a:rPr lang="ru-RU" dirty="0" smtClean="0"/>
              <a:t>арактеристики </a:t>
            </a:r>
            <a:r>
              <a:rPr lang="ru-RU" dirty="0" smtClean="0"/>
              <a:t>беременности </a:t>
            </a:r>
          </a:p>
          <a:p>
            <a:pPr lvl="1"/>
            <a:r>
              <a:rPr lang="ru-RU" dirty="0"/>
              <a:t>Ж</a:t>
            </a:r>
            <a:r>
              <a:rPr lang="ru-RU" dirty="0" smtClean="0"/>
              <a:t>изнестойкость </a:t>
            </a:r>
            <a:r>
              <a:rPr lang="ru-RU" dirty="0" smtClean="0"/>
              <a:t>плода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Кризис новорожденности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Изменение среды</a:t>
            </a:r>
          </a:p>
          <a:p>
            <a:r>
              <a:rPr lang="ru-RU" dirty="0" smtClean="0"/>
              <a:t>Изменение характера взаимодействия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Младенчество (0-1)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ССР </a:t>
            </a:r>
            <a:r>
              <a:rPr lang="ru-RU" dirty="0" smtClean="0"/>
              <a:t> (социальная ситуация развития)</a:t>
            </a:r>
            <a:endParaRPr lang="ru-RU" dirty="0" smtClean="0"/>
          </a:p>
          <a:p>
            <a:pPr lvl="1"/>
            <a:r>
              <a:rPr lang="ru-RU" dirty="0" smtClean="0"/>
              <a:t>Ребенок беспомощен, не может выжить без активной помощи взрослых</a:t>
            </a:r>
          </a:p>
          <a:p>
            <a:pPr lvl="1"/>
            <a:r>
              <a:rPr lang="ru-RU" dirty="0" smtClean="0"/>
              <a:t>Ребенок лишен речи – как способа взаимодействия</a:t>
            </a:r>
          </a:p>
          <a:p>
            <a:r>
              <a:rPr lang="ru-RU" dirty="0" smtClean="0"/>
              <a:t>ВД (ведущая деятельность)</a:t>
            </a:r>
            <a:endParaRPr lang="ru-RU" dirty="0" smtClean="0"/>
          </a:p>
          <a:p>
            <a:pPr lvl="1"/>
            <a:r>
              <a:rPr lang="ru-RU" dirty="0" smtClean="0"/>
              <a:t>-Непосредственно-эмоциональное </a:t>
            </a:r>
            <a:r>
              <a:rPr lang="ru-RU" dirty="0" smtClean="0"/>
              <a:t>общение </a:t>
            </a:r>
            <a:r>
              <a:rPr lang="ru-RU" dirty="0" smtClean="0"/>
              <a:t>ребенка и взрослого</a:t>
            </a:r>
            <a:endParaRPr lang="ru-RU" dirty="0" smtClean="0"/>
          </a:p>
          <a:p>
            <a:r>
              <a:rPr lang="ru-RU" dirty="0" smtClean="0"/>
              <a:t>ЦН (центральные новообразования)</a:t>
            </a:r>
            <a:endParaRPr lang="ru-RU" dirty="0" smtClean="0"/>
          </a:p>
          <a:p>
            <a:pPr lvl="1"/>
            <a:r>
              <a:rPr lang="ru-RU" dirty="0" smtClean="0"/>
              <a:t>«Комплекс </a:t>
            </a:r>
            <a:r>
              <a:rPr lang="ru-RU" dirty="0" smtClean="0"/>
              <a:t>оживления</a:t>
            </a:r>
            <a:r>
              <a:rPr lang="ru-RU" dirty="0" smtClean="0"/>
              <a:t>» (2 месяца)</a:t>
            </a:r>
            <a:endParaRPr lang="ru-RU" dirty="0" smtClean="0"/>
          </a:p>
          <a:p>
            <a:pPr lvl="1"/>
            <a:r>
              <a:rPr lang="ru-RU" dirty="0" smtClean="0"/>
              <a:t>Х</a:t>
            </a:r>
            <a:r>
              <a:rPr lang="ru-RU" dirty="0" smtClean="0"/>
              <a:t>одьба (15 месяцев)</a:t>
            </a:r>
            <a:endParaRPr lang="ru-RU" dirty="0" smtClean="0"/>
          </a:p>
          <a:p>
            <a:r>
              <a:rPr lang="ru-RU" dirty="0" smtClean="0"/>
              <a:t>ДН (дополнительные новообразования)</a:t>
            </a:r>
            <a:endParaRPr lang="ru-RU" dirty="0" smtClean="0"/>
          </a:p>
          <a:p>
            <a:pPr lvl="1"/>
            <a:r>
              <a:rPr lang="ru-RU" dirty="0" smtClean="0"/>
              <a:t>Развитие речи </a:t>
            </a:r>
            <a:r>
              <a:rPr lang="ru-RU" dirty="0" smtClean="0"/>
              <a:t>(</a:t>
            </a:r>
            <a:r>
              <a:rPr lang="ru-RU" dirty="0" err="1" smtClean="0"/>
              <a:t>гуление</a:t>
            </a:r>
            <a:r>
              <a:rPr lang="ru-RU" dirty="0" smtClean="0"/>
              <a:t>, </a:t>
            </a:r>
            <a:r>
              <a:rPr lang="ru-RU" dirty="0" err="1" smtClean="0"/>
              <a:t>гукание</a:t>
            </a:r>
            <a:r>
              <a:rPr lang="ru-RU" dirty="0" smtClean="0"/>
              <a:t>, односложные слова)</a:t>
            </a:r>
          </a:p>
          <a:p>
            <a:pPr lvl="1"/>
            <a:r>
              <a:rPr lang="ru-RU" dirty="0" smtClean="0"/>
              <a:t>Крупная и мелкая моторика</a:t>
            </a:r>
          </a:p>
          <a:p>
            <a:pPr lvl="1"/>
            <a:r>
              <a:rPr lang="ru-RU" dirty="0" smtClean="0"/>
              <a:t>Указательный жест</a:t>
            </a:r>
          </a:p>
          <a:p>
            <a:pPr lvl="1"/>
            <a:endParaRPr lang="ru-RU" dirty="0" smtClean="0"/>
          </a:p>
          <a:p>
            <a:pPr lvl="1"/>
            <a:endParaRPr lang="ru-RU" dirty="0" smtClean="0"/>
          </a:p>
          <a:p>
            <a:pPr lvl="1"/>
            <a:endParaRPr lang="ru-RU" dirty="0" smtClean="0"/>
          </a:p>
          <a:p>
            <a:pPr lvl="1"/>
            <a:endParaRPr lang="ru-RU" dirty="0" smtClean="0"/>
          </a:p>
          <a:p>
            <a:pPr lvl="1"/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Сенсорно-перцептивные</a:t>
            </a:r>
            <a:r>
              <a:rPr lang="ru-RU" dirty="0" smtClean="0"/>
              <a:t> процессы новорожденных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Сформирована к рождению</a:t>
            </a:r>
          </a:p>
          <a:p>
            <a:r>
              <a:rPr lang="ru-RU" dirty="0" smtClean="0"/>
              <a:t>Звуки 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dirty="0" smtClean="0"/>
              <a:t>женский </a:t>
            </a:r>
            <a:r>
              <a:rPr lang="ru-RU" dirty="0" smtClean="0"/>
              <a:t>диапазон, голос </a:t>
            </a:r>
            <a:r>
              <a:rPr lang="ru-RU" dirty="0" smtClean="0"/>
              <a:t>матери)</a:t>
            </a:r>
            <a:endParaRPr lang="ru-RU" dirty="0" smtClean="0"/>
          </a:p>
          <a:p>
            <a:r>
              <a:rPr lang="ru-RU" dirty="0" smtClean="0"/>
              <a:t>Вкусы/запахи </a:t>
            </a:r>
            <a:r>
              <a:rPr lang="ru-RU" dirty="0" smtClean="0"/>
              <a:t> (+</a:t>
            </a:r>
            <a:r>
              <a:rPr lang="ru-RU" dirty="0" smtClean="0"/>
              <a:t>молоко</a:t>
            </a:r>
            <a:r>
              <a:rPr lang="ru-RU" dirty="0" smtClean="0"/>
              <a:t>, мед, </a:t>
            </a:r>
            <a:r>
              <a:rPr lang="ru-RU" dirty="0" smtClean="0"/>
              <a:t>шоколад, 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-тухлое яйцо)</a:t>
            </a:r>
            <a:endParaRPr lang="ru-RU" dirty="0" smtClean="0"/>
          </a:p>
          <a:p>
            <a:r>
              <a:rPr lang="ru-RU" dirty="0" smtClean="0"/>
              <a:t>Цвета </a:t>
            </a:r>
            <a:r>
              <a:rPr lang="ru-RU" dirty="0"/>
              <a:t>(</a:t>
            </a:r>
            <a:r>
              <a:rPr lang="ru-RU" dirty="0" smtClean="0"/>
              <a:t>основные цвета спектра)</a:t>
            </a:r>
            <a:endParaRPr lang="ru-RU" dirty="0" smtClean="0"/>
          </a:p>
          <a:p>
            <a:r>
              <a:rPr lang="ru-RU" dirty="0" smtClean="0"/>
              <a:t>Глубина (основы пространственного восприятия)</a:t>
            </a:r>
          </a:p>
          <a:p>
            <a:r>
              <a:rPr lang="ru-RU" dirty="0" smtClean="0"/>
              <a:t>Восприятие лица матери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Развитие речи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fontAlgn="t"/>
            <a:r>
              <a:rPr lang="ru-RU" dirty="0" smtClean="0"/>
              <a:t>1)  повышенный интерес к человеческой речи;</a:t>
            </a:r>
          </a:p>
          <a:p>
            <a:pPr fontAlgn="t"/>
            <a:r>
              <a:rPr lang="ru-RU" dirty="0" smtClean="0"/>
              <a:t>2) 1-3 месяца  - </a:t>
            </a:r>
            <a:r>
              <a:rPr lang="ru-RU" dirty="0" err="1" smtClean="0"/>
              <a:t>гуление</a:t>
            </a:r>
            <a:r>
              <a:rPr lang="ru-RU" dirty="0" smtClean="0"/>
              <a:t> (гласные)</a:t>
            </a:r>
          </a:p>
          <a:p>
            <a:pPr fontAlgn="t"/>
            <a:r>
              <a:rPr lang="ru-RU" dirty="0" smtClean="0"/>
              <a:t>3)  4–6 месяцев – </a:t>
            </a:r>
            <a:r>
              <a:rPr lang="ru-RU" dirty="0" err="1" smtClean="0"/>
              <a:t>гукание</a:t>
            </a:r>
            <a:r>
              <a:rPr lang="ru-RU" dirty="0" smtClean="0"/>
              <a:t> (</a:t>
            </a:r>
            <a:r>
              <a:rPr lang="ru-RU" dirty="0" err="1" smtClean="0"/>
              <a:t>гласные+</a:t>
            </a:r>
            <a:r>
              <a:rPr lang="ru-RU" dirty="0" smtClean="0"/>
              <a:t> согласные)</a:t>
            </a:r>
          </a:p>
          <a:p>
            <a:pPr fontAlgn="t"/>
            <a:r>
              <a:rPr lang="ru-RU" dirty="0" smtClean="0"/>
              <a:t>4) 6–8 месяцев </a:t>
            </a:r>
            <a:r>
              <a:rPr lang="ru-RU" dirty="0" smtClean="0"/>
              <a:t>- ребенок </a:t>
            </a:r>
            <a:r>
              <a:rPr lang="ru-RU" dirty="0" smtClean="0"/>
              <a:t>способен связать предмет со словом, его обозначающим.</a:t>
            </a:r>
          </a:p>
          <a:p>
            <a:pPr fontAlgn="t"/>
            <a:r>
              <a:rPr lang="ru-RU" dirty="0" smtClean="0"/>
              <a:t>5</a:t>
            </a:r>
            <a:r>
              <a:rPr lang="ru-RU" dirty="0" smtClean="0"/>
              <a:t>) </a:t>
            </a:r>
            <a:r>
              <a:rPr lang="ru-RU" dirty="0" smtClean="0"/>
              <a:t>9-10 месяцев </a:t>
            </a:r>
            <a:r>
              <a:rPr lang="ru-RU" dirty="0" smtClean="0"/>
              <a:t>- ребенок </a:t>
            </a:r>
            <a:r>
              <a:rPr lang="ru-RU" dirty="0" smtClean="0"/>
              <a:t>способен произнести первые односложные слова.</a:t>
            </a:r>
          </a:p>
          <a:p>
            <a:pPr fontAlgn="t"/>
            <a:r>
              <a:rPr lang="ru-RU" dirty="0" smtClean="0"/>
              <a:t>6) К концу </a:t>
            </a:r>
            <a:r>
              <a:rPr lang="ru-RU" dirty="0" smtClean="0"/>
              <a:t>1 </a:t>
            </a:r>
            <a:r>
              <a:rPr lang="ru-RU" dirty="0" smtClean="0"/>
              <a:t>года </a:t>
            </a:r>
            <a:r>
              <a:rPr lang="ru-RU" dirty="0" smtClean="0"/>
              <a:t>жизни малыш понимает приблизительно 10–20 слов. </a:t>
            </a:r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Взаимодействие со взрослыми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fontAlgn="t"/>
            <a:r>
              <a:rPr lang="ru-RU" dirty="0" smtClean="0"/>
              <a:t>3-4 месяца -  демонстрирует предпочтение общению со знакомыми ему людьми.</a:t>
            </a:r>
          </a:p>
          <a:p>
            <a:pPr fontAlgn="t"/>
            <a:r>
              <a:rPr lang="ru-RU" dirty="0" smtClean="0"/>
              <a:t>8-9 месяцев - беспокойство, если видит незнакомого человека или попадает в незнакомую обстановку, даже если рядом находится мама.</a:t>
            </a:r>
          </a:p>
          <a:p>
            <a:pPr fontAlgn="t"/>
            <a:r>
              <a:rPr lang="ru-RU" dirty="0" smtClean="0"/>
              <a:t>14–18 месяцев -  максимальное проявление боязни, недоверия ребенка к чужим, затем постепенно угасает.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265</Words>
  <Application>Microsoft Office PowerPoint</Application>
  <PresentationFormat>Экран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Психическое развитие ребенка до поступления в школу</vt:lpstr>
      <vt:lpstr>Вопросы лекции</vt:lpstr>
      <vt:lpstr>Проблемы развития психики ребенка в пренатальный период:  </vt:lpstr>
      <vt:lpstr>Кризис новорожденности</vt:lpstr>
      <vt:lpstr>Младенчество (0-1)</vt:lpstr>
      <vt:lpstr>Сенсорно-перцептивные процессы новорожденных</vt:lpstr>
      <vt:lpstr>Развитие речи</vt:lpstr>
      <vt:lpstr>Взаимодействие со взрослыми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Психическое развитие ребенка до поступления в школу</dc:title>
  <dc:creator>SS</dc:creator>
  <cp:lastModifiedBy>SS</cp:lastModifiedBy>
  <cp:revision>4</cp:revision>
  <dcterms:created xsi:type="dcterms:W3CDTF">2017-03-18T15:21:08Z</dcterms:created>
  <dcterms:modified xsi:type="dcterms:W3CDTF">2017-03-18T15:51:38Z</dcterms:modified>
</cp:coreProperties>
</file>