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7" r:id="rId3"/>
    <p:sldId id="268" r:id="rId4"/>
    <p:sldId id="269" r:id="rId5"/>
    <p:sldId id="270" r:id="rId6"/>
    <p:sldId id="271" r:id="rId7"/>
    <p:sldId id="272" r:id="rId8"/>
    <p:sldId id="273" r:id="rId9"/>
    <p:sldId id="274" r:id="rId10"/>
    <p:sldId id="27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8B3FF-1BC3-4B7A-8E88-893ADFD86A1E}" type="datetimeFigureOut">
              <a:rPr lang="ru-RU" smtClean="0"/>
              <a:pPr/>
              <a:t>24.02.2017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CD92B7-9C4D-4815-98BD-046477BC391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8580224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8B3FF-1BC3-4B7A-8E88-893ADFD86A1E}" type="datetimeFigureOut">
              <a:rPr lang="ru-RU" smtClean="0"/>
              <a:pPr/>
              <a:t>24.02.2017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CD92B7-9C4D-4815-98BD-046477BC391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3391699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8B3FF-1BC3-4B7A-8E88-893ADFD86A1E}" type="datetimeFigureOut">
              <a:rPr lang="ru-RU" smtClean="0"/>
              <a:pPr/>
              <a:t>24.02.2017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CD92B7-9C4D-4815-98BD-046477BC391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4711382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8B3FF-1BC3-4B7A-8E88-893ADFD86A1E}" type="datetimeFigureOut">
              <a:rPr lang="ru-RU" smtClean="0"/>
              <a:pPr/>
              <a:t>24.02.2017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CD92B7-9C4D-4815-98BD-046477BC391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1936176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8B3FF-1BC3-4B7A-8E88-893ADFD86A1E}" type="datetimeFigureOut">
              <a:rPr lang="ru-RU" smtClean="0"/>
              <a:pPr/>
              <a:t>24.02.2017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CD92B7-9C4D-4815-98BD-046477BC391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9303887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8B3FF-1BC3-4B7A-8E88-893ADFD86A1E}" type="datetimeFigureOut">
              <a:rPr lang="ru-RU" smtClean="0"/>
              <a:pPr/>
              <a:t>24.02.2017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CD92B7-9C4D-4815-98BD-046477BC391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2344370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8B3FF-1BC3-4B7A-8E88-893ADFD86A1E}" type="datetimeFigureOut">
              <a:rPr lang="ru-RU" smtClean="0"/>
              <a:pPr/>
              <a:t>24.02.2017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CD92B7-9C4D-4815-98BD-046477BC391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5760659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8B3FF-1BC3-4B7A-8E88-893ADFD86A1E}" type="datetimeFigureOut">
              <a:rPr lang="ru-RU" smtClean="0"/>
              <a:pPr/>
              <a:t>24.02.2017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CD92B7-9C4D-4815-98BD-046477BC391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8595990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8B3FF-1BC3-4B7A-8E88-893ADFD86A1E}" type="datetimeFigureOut">
              <a:rPr lang="ru-RU" smtClean="0"/>
              <a:pPr/>
              <a:t>24.02.2017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CD92B7-9C4D-4815-98BD-046477BC391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1062978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8B3FF-1BC3-4B7A-8E88-893ADFD86A1E}" type="datetimeFigureOut">
              <a:rPr lang="ru-RU" smtClean="0"/>
              <a:pPr/>
              <a:t>24.02.2017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CD92B7-9C4D-4815-98BD-046477BC391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910905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8B3FF-1BC3-4B7A-8E88-893ADFD86A1E}" type="datetimeFigureOut">
              <a:rPr lang="ru-RU" smtClean="0"/>
              <a:pPr/>
              <a:t>24.02.2017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CD92B7-9C4D-4815-98BD-046477BC391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1023810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68B3FF-1BC3-4B7A-8E88-893ADFD86A1E}" type="datetimeFigureOut">
              <a:rPr lang="ru-RU" smtClean="0"/>
              <a:pPr/>
              <a:t>24.02.2017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CD92B7-9C4D-4815-98BD-046477BC391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5872915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AutoShape 5"/>
          <p:cNvSpPr>
            <a:spLocks noChangeArrowheads="1"/>
          </p:cNvSpPr>
          <p:nvPr/>
        </p:nvSpPr>
        <p:spPr bwMode="auto">
          <a:xfrm>
            <a:off x="2411413" y="-171450"/>
            <a:ext cx="6551612" cy="4464050"/>
          </a:xfrm>
          <a:prstGeom prst="cloudCallout">
            <a:avLst>
              <a:gd name="adj1" fmla="val -19759"/>
              <a:gd name="adj2" fmla="val 53843"/>
            </a:avLst>
          </a:prstGeom>
          <a:solidFill>
            <a:schemeClr val="accent1"/>
          </a:solidFill>
          <a:ln w="9525">
            <a:solidFill>
              <a:srgbClr val="66FFFF"/>
            </a:solidFill>
            <a:round/>
            <a:headEnd/>
            <a:tailEnd/>
          </a:ln>
        </p:spPr>
        <p:txBody>
          <a:bodyPr/>
          <a:lstStyle/>
          <a:p>
            <a:pPr algn="ctr" eaLnBrk="1" hangingPunct="1"/>
            <a:r>
              <a:rPr lang="ru-RU" altLang="ru-RU" sz="1800">
                <a:latin typeface="Verdana" pitchFamily="34" charset="0"/>
              </a:rPr>
              <a:t>Подростковый возраст- период онтогенеза, занимающий промежуточное положение между детством и юностью (приблизительно от11-12 до 15-16 лет).</a:t>
            </a:r>
          </a:p>
          <a:p>
            <a:pPr eaLnBrk="1" hangingPunct="1"/>
            <a:r>
              <a:rPr lang="ru-RU" altLang="ru-RU" sz="1800">
                <a:latin typeface="Verdana" pitchFamily="34" charset="0"/>
              </a:rPr>
              <a:t>Промежуточный переход между детством и взрослостью, возраст совмещает характеристики того и другого возраста, определяя маргинальность личности в этот период.</a:t>
            </a:r>
          </a:p>
          <a:p>
            <a:pPr eaLnBrk="1" hangingPunct="1"/>
            <a:endParaRPr lang="ru-RU" altLang="ru-RU" sz="1800">
              <a:solidFill>
                <a:srgbClr val="FFFFFF"/>
              </a:solidFill>
              <a:latin typeface="Verdana" pitchFamily="34" charset="0"/>
            </a:endParaRPr>
          </a:p>
          <a:p>
            <a:pPr algn="ctr" eaLnBrk="1" hangingPunct="1"/>
            <a:endParaRPr lang="ru-RU" altLang="ru-RU" sz="1800">
              <a:latin typeface="Verdana" pitchFamily="34" charset="0"/>
            </a:endParaRPr>
          </a:p>
        </p:txBody>
      </p:sp>
      <p:sp>
        <p:nvSpPr>
          <p:cNvPr id="123907" name="AutoShape 3"/>
          <p:cNvSpPr>
            <a:spLocks noChangeArrowheads="1"/>
          </p:cNvSpPr>
          <p:nvPr/>
        </p:nvSpPr>
        <p:spPr bwMode="auto">
          <a:xfrm>
            <a:off x="0" y="3278188"/>
            <a:ext cx="6840538" cy="3579812"/>
          </a:xfrm>
          <a:prstGeom prst="irregularSeal2">
            <a:avLst/>
          </a:prstGeom>
          <a:solidFill>
            <a:srgbClr val="FF99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ru-RU" altLang="ru-RU" dirty="0">
                <a:latin typeface="Verdana" pitchFamily="34" charset="0"/>
              </a:rPr>
              <a:t>Подростковый </a:t>
            </a:r>
            <a:r>
              <a:rPr lang="ru-RU" altLang="ru-RU" dirty="0" smtClean="0">
                <a:latin typeface="Verdana" pitchFamily="34" charset="0"/>
              </a:rPr>
              <a:t>возраст</a:t>
            </a:r>
          </a:p>
          <a:p>
            <a:pPr algn="ctr" eaLnBrk="1" hangingPunct="1"/>
            <a:r>
              <a:rPr lang="ru-RU" altLang="ru-RU" smtClean="0">
                <a:latin typeface="Verdana" pitchFamily="34" charset="0"/>
              </a:rPr>
              <a:t>Часть </a:t>
            </a:r>
            <a:r>
              <a:rPr lang="ru-RU" altLang="ru-RU" dirty="0" smtClean="0">
                <a:latin typeface="Verdana" pitchFamily="34" charset="0"/>
              </a:rPr>
              <a:t>2</a:t>
            </a:r>
            <a:endParaRPr lang="ru-RU" altLang="ru-RU" dirty="0">
              <a:latin typeface="Verdana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310822407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57158" y="285728"/>
            <a:ext cx="8643998" cy="707886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000" b="1" dirty="0"/>
              <a:t>Умственное развитие подростка</a:t>
            </a:r>
            <a:endParaRPr lang="ru-RU" sz="4000" b="1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95288" y="1341438"/>
            <a:ext cx="8351837" cy="1196975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eaLnBrk="1" hangingPunct="1">
              <a:defRPr/>
            </a:pPr>
            <a:r>
              <a:rPr lang="ru-RU">
                <a:solidFill>
                  <a:srgbClr val="000000"/>
                </a:solidFill>
                <a:latin typeface="Franklin Gothic Book" pitchFamily="34" charset="0"/>
              </a:rPr>
              <a:t>Умение оперировать гипотезами в решении интеллектуальных задач - важнейшее приобретение подростка в анализе действительности</a:t>
            </a:r>
          </a:p>
        </p:txBody>
      </p:sp>
      <p:sp>
        <p:nvSpPr>
          <p:cNvPr id="142340" name="Прямоугольник 3"/>
          <p:cNvSpPr>
            <a:spLocks noChangeArrowheads="1"/>
          </p:cNvSpPr>
          <p:nvPr/>
        </p:nvSpPr>
        <p:spPr bwMode="auto">
          <a:xfrm>
            <a:off x="395288" y="2781300"/>
            <a:ext cx="8351837" cy="831850"/>
          </a:xfrm>
          <a:prstGeom prst="rect">
            <a:avLst/>
          </a:prstGeom>
          <a:solidFill>
            <a:srgbClr val="CC00CC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>
            <a:outerShdw dist="23000" dir="5400000" rotWithShape="0">
              <a:srgbClr val="000000">
                <a:alpha val="34998"/>
              </a:srgbClr>
            </a:outerShdw>
          </a:effectLst>
        </p:spPr>
        <p:txBody>
          <a:bodyPr>
            <a:spAutoFit/>
          </a:bodyPr>
          <a:lstStyle/>
          <a:p>
            <a:pPr eaLnBrk="1" hangingPunct="1"/>
            <a:r>
              <a:rPr lang="ru-RU">
                <a:latin typeface="Franklin Gothic Book" pitchFamily="34" charset="0"/>
              </a:rPr>
              <a:t>В подростковом возрасте происходит интеллектуализация процессов восприятия и памяти</a:t>
            </a:r>
          </a:p>
        </p:txBody>
      </p:sp>
      <p:sp>
        <p:nvSpPr>
          <p:cNvPr id="142350" name="Rectangle 14"/>
          <p:cNvSpPr>
            <a:spLocks noChangeArrowheads="1"/>
          </p:cNvSpPr>
          <p:nvPr/>
        </p:nvSpPr>
        <p:spPr bwMode="auto">
          <a:xfrm>
            <a:off x="395288" y="5445125"/>
            <a:ext cx="8353425" cy="914400"/>
          </a:xfrm>
          <a:prstGeom prst="rect">
            <a:avLst/>
          </a:prstGeom>
          <a:solidFill>
            <a:srgbClr val="FBA61B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  <a:alpha val="50000"/>
              </a:schemeClr>
            </a:prstShdw>
          </a:effectLst>
        </p:spPr>
        <p:txBody>
          <a:bodyPr wrap="none" anchor="ctr"/>
          <a:lstStyle/>
          <a:p>
            <a:pPr algn="ctr" eaLnBrk="1" hangingPunct="1">
              <a:defRPr/>
            </a:pPr>
            <a:r>
              <a:rPr lang="ru-RU"/>
              <a:t>Всё чаще подростки обращаются к творчеству</a:t>
            </a:r>
          </a:p>
        </p:txBody>
      </p:sp>
      <p:sp>
        <p:nvSpPr>
          <p:cNvPr id="142351" name="Rectangle 15"/>
          <p:cNvSpPr>
            <a:spLocks noChangeArrowheads="1"/>
          </p:cNvSpPr>
          <p:nvPr/>
        </p:nvSpPr>
        <p:spPr bwMode="auto">
          <a:xfrm>
            <a:off x="395288" y="3860800"/>
            <a:ext cx="8353425" cy="1223963"/>
          </a:xfrm>
          <a:prstGeom prst="rect">
            <a:avLst/>
          </a:prstGeom>
          <a:solidFill>
            <a:srgbClr val="FBA61B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  <a:alpha val="50000"/>
              </a:schemeClr>
            </a:prstShdw>
          </a:effectLst>
        </p:spPr>
        <p:txBody>
          <a:bodyPr wrap="none" anchor="ctr"/>
          <a:lstStyle/>
          <a:p>
            <a:pPr algn="ctr" eaLnBrk="1" hangingPunct="1">
              <a:defRPr/>
            </a:pPr>
            <a:r>
              <a:rPr lang="ru-RU"/>
              <a:t>Развивается логическая память, развитие умений </a:t>
            </a:r>
          </a:p>
          <a:p>
            <a:pPr algn="ctr" eaLnBrk="1" hangingPunct="1">
              <a:defRPr/>
            </a:pPr>
            <a:r>
              <a:rPr lang="ru-RU"/>
              <a:t>логической обработки материала у подростков должно</a:t>
            </a:r>
          </a:p>
          <a:p>
            <a:pPr algn="ctr" eaLnBrk="1" hangingPunct="1">
              <a:defRPr/>
            </a:pPr>
            <a:r>
              <a:rPr lang="ru-RU"/>
              <a:t> быть специальной задачей учителя</a:t>
            </a:r>
          </a:p>
        </p:txBody>
      </p:sp>
    </p:spTree>
    <p:extLst>
      <p:ext uri="{BB962C8B-B14F-4D97-AF65-F5344CB8AC3E}">
        <p14:creationId xmlns="" xmlns:p14="http://schemas.microsoft.com/office/powerpoint/2010/main" val="864383591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Скругленный прямоугольник 1"/>
          <p:cNvSpPr>
            <a:spLocks noChangeArrowheads="1"/>
          </p:cNvSpPr>
          <p:nvPr/>
        </p:nvSpPr>
        <p:spPr bwMode="auto">
          <a:xfrm>
            <a:off x="357188" y="142875"/>
            <a:ext cx="8501062" cy="1643063"/>
          </a:xfrm>
          <a:prstGeom prst="roundRect">
            <a:avLst>
              <a:gd name="adj" fmla="val 16667"/>
            </a:avLst>
          </a:prstGeom>
          <a:solidFill>
            <a:srgbClr val="FFCC66"/>
          </a:solidFill>
          <a:ln w="10000" algn="ctr">
            <a:solidFill>
              <a:srgbClr val="A19574"/>
            </a:solidFill>
            <a:round/>
            <a:headEnd/>
            <a:tailEnd/>
          </a:ln>
          <a:effectLst>
            <a:outerShdw dist="50800" dir="5400000" rotWithShape="0">
              <a:srgbClr val="4E3B30">
                <a:alpha val="59998"/>
              </a:srgbClr>
            </a:outerShdw>
          </a:effectLst>
        </p:spPr>
        <p:txBody>
          <a:bodyPr anchor="ctr"/>
          <a:lstStyle/>
          <a:p>
            <a:pPr algn="ctr" eaLnBrk="1" hangingPunct="1"/>
            <a:r>
              <a:rPr lang="ru-RU" dirty="0">
                <a:latin typeface="Franklin Gothic Book" pitchFamily="34" charset="0"/>
              </a:rPr>
              <a:t>В отечественной психологии возникновение и развитие самосознания рассматривают как центральное психологическое новообразование подросткового </a:t>
            </a:r>
            <a:r>
              <a:rPr lang="ru-RU" dirty="0" smtClean="0">
                <a:latin typeface="Franklin Gothic Book" pitchFamily="34" charset="0"/>
              </a:rPr>
              <a:t>возраста</a:t>
            </a:r>
            <a:endParaRPr lang="ru-RU" dirty="0">
              <a:latin typeface="Franklin Gothic Book" pitchFamily="34" charset="0"/>
            </a:endParaRPr>
          </a:p>
          <a:p>
            <a:pPr algn="ctr" eaLnBrk="1" hangingPunct="1"/>
            <a:endParaRPr lang="ru-RU" dirty="0">
              <a:latin typeface="Franklin Gothic Book" pitchFamily="34" charset="0"/>
            </a:endParaRPr>
          </a:p>
        </p:txBody>
      </p:sp>
      <p:sp>
        <p:nvSpPr>
          <p:cNvPr id="134147" name="Овал 3"/>
          <p:cNvSpPr>
            <a:spLocks noChangeArrowheads="1"/>
          </p:cNvSpPr>
          <p:nvPr/>
        </p:nvSpPr>
        <p:spPr bwMode="auto">
          <a:xfrm>
            <a:off x="785813" y="1857375"/>
            <a:ext cx="7500937" cy="1857375"/>
          </a:xfrm>
          <a:prstGeom prst="ellipse">
            <a:avLst/>
          </a:prstGeom>
          <a:solidFill>
            <a:srgbClr val="FCFEAE"/>
          </a:solidFill>
          <a:ln w="25400" algn="ctr">
            <a:solidFill>
              <a:srgbClr val="B0761F"/>
            </a:solidFill>
            <a:round/>
            <a:headEnd/>
            <a:tailEnd/>
          </a:ln>
        </p:spPr>
        <p:txBody>
          <a:bodyPr anchor="ctr"/>
          <a:lstStyle/>
          <a:p>
            <a:pPr algn="ctr" eaLnBrk="1" hangingPunct="1"/>
            <a:r>
              <a:rPr lang="ru-RU" altLang="ru-RU" sz="2000">
                <a:latin typeface="Franklin Gothic Book" pitchFamily="34" charset="0"/>
              </a:rPr>
              <a:t>Перед подростками встают вопросы: «Что я за человек? Что во мне хорошего, что плохого?» Так начинается самоопределение человека.</a:t>
            </a:r>
          </a:p>
          <a:p>
            <a:pPr algn="ctr" eaLnBrk="1" hangingPunct="1"/>
            <a:endParaRPr lang="ru-RU" altLang="ru-RU" sz="2000">
              <a:latin typeface="Franklin Gothic Book" pitchFamily="34" charset="0"/>
            </a:endParaRPr>
          </a:p>
        </p:txBody>
      </p:sp>
      <p:sp>
        <p:nvSpPr>
          <p:cNvPr id="134148" name="Параллелограмм 4"/>
          <p:cNvSpPr>
            <a:spLocks noChangeArrowheads="1"/>
          </p:cNvSpPr>
          <p:nvPr/>
        </p:nvSpPr>
        <p:spPr bwMode="auto">
          <a:xfrm>
            <a:off x="142875" y="4429125"/>
            <a:ext cx="4000500" cy="2286000"/>
          </a:xfrm>
          <a:prstGeom prst="parallelogram">
            <a:avLst>
              <a:gd name="adj" fmla="val 25002"/>
            </a:avLst>
          </a:prstGeom>
          <a:solidFill>
            <a:srgbClr val="FBFE8A"/>
          </a:solidFill>
          <a:ln w="9525" algn="ctr">
            <a:solidFill>
              <a:srgbClr val="FBA61B"/>
            </a:solidFill>
            <a:miter lim="800000"/>
            <a:headEnd/>
            <a:tailEnd/>
          </a:ln>
          <a:effectLst>
            <a:outerShdw dist="20000" dir="5400000" rotWithShape="0">
              <a:srgbClr val="000000">
                <a:alpha val="37999"/>
              </a:srgbClr>
            </a:outerShdw>
          </a:effectLst>
        </p:spPr>
        <p:txBody>
          <a:bodyPr anchor="ctr"/>
          <a:lstStyle/>
          <a:p>
            <a:pPr algn="ctr" eaLnBrk="1" hangingPunct="1"/>
            <a:r>
              <a:rPr lang="ru-RU">
                <a:latin typeface="Franklin Gothic Book" pitchFamily="34" charset="0"/>
              </a:rPr>
              <a:t>На основе суждений взрослых, т.е. смотрит на себя как бы глазами окружающих</a:t>
            </a:r>
          </a:p>
          <a:p>
            <a:pPr algn="ctr" eaLnBrk="1" hangingPunct="1"/>
            <a:endParaRPr lang="ru-RU" sz="1800">
              <a:solidFill>
                <a:srgbClr val="000000"/>
              </a:solidFill>
              <a:latin typeface="Franklin Gothic Book" pitchFamily="34" charset="0"/>
            </a:endParaRPr>
          </a:p>
        </p:txBody>
      </p:sp>
      <p:sp>
        <p:nvSpPr>
          <p:cNvPr id="134149" name="Параллелограмм 5"/>
          <p:cNvSpPr>
            <a:spLocks noChangeArrowheads="1"/>
          </p:cNvSpPr>
          <p:nvPr/>
        </p:nvSpPr>
        <p:spPr bwMode="auto">
          <a:xfrm flipH="1">
            <a:off x="5072063" y="4429125"/>
            <a:ext cx="3929062" cy="2286000"/>
          </a:xfrm>
          <a:prstGeom prst="parallelogram">
            <a:avLst>
              <a:gd name="adj" fmla="val 25001"/>
            </a:avLst>
          </a:prstGeom>
          <a:solidFill>
            <a:srgbClr val="FBFE8A"/>
          </a:solidFill>
          <a:ln w="9525" algn="ctr">
            <a:solidFill>
              <a:srgbClr val="FBA61B"/>
            </a:solidFill>
            <a:miter lim="800000"/>
            <a:headEnd/>
            <a:tailEnd/>
          </a:ln>
          <a:effectLst>
            <a:outerShdw dist="20000" dir="5400000" rotWithShape="0">
              <a:srgbClr val="000000">
                <a:alpha val="37999"/>
              </a:srgbClr>
            </a:outerShdw>
          </a:effectLst>
        </p:spPr>
        <p:txBody>
          <a:bodyPr anchor="ctr"/>
          <a:lstStyle/>
          <a:p>
            <a:pPr algn="ctr" eaLnBrk="1" hangingPunct="1"/>
            <a:r>
              <a:rPr lang="ru-RU">
                <a:latin typeface="Franklin Gothic Book" pitchFamily="34" charset="0"/>
              </a:rPr>
              <a:t>На основе сравнения с идеалом, т.е. оценивает себя</a:t>
            </a:r>
          </a:p>
          <a:p>
            <a:pPr algn="ctr" eaLnBrk="1" hangingPunct="1"/>
            <a:endParaRPr lang="ru-RU" sz="1800">
              <a:solidFill>
                <a:srgbClr val="000000"/>
              </a:solidFill>
              <a:latin typeface="Franklin Gothic Book" pitchFamily="34" charset="0"/>
            </a:endParaRPr>
          </a:p>
        </p:txBody>
      </p:sp>
      <p:sp>
        <p:nvSpPr>
          <p:cNvPr id="134150" name="Line 8"/>
          <p:cNvSpPr>
            <a:spLocks noChangeShapeType="1"/>
          </p:cNvSpPr>
          <p:nvPr/>
        </p:nvSpPr>
        <p:spPr bwMode="auto">
          <a:xfrm flipH="1">
            <a:off x="2916238" y="3716338"/>
            <a:ext cx="792162" cy="720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34151" name="Line 11"/>
          <p:cNvSpPr>
            <a:spLocks noChangeShapeType="1"/>
          </p:cNvSpPr>
          <p:nvPr/>
        </p:nvSpPr>
        <p:spPr bwMode="auto">
          <a:xfrm>
            <a:off x="5867400" y="3644900"/>
            <a:ext cx="431800" cy="7921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861041813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Табличка 1"/>
          <p:cNvSpPr>
            <a:spLocks noChangeArrowheads="1"/>
          </p:cNvSpPr>
          <p:nvPr/>
        </p:nvSpPr>
        <p:spPr bwMode="auto">
          <a:xfrm>
            <a:off x="1143000" y="500063"/>
            <a:ext cx="7143750" cy="1357312"/>
          </a:xfrm>
          <a:prstGeom prst="plaque">
            <a:avLst>
              <a:gd name="adj" fmla="val 16667"/>
            </a:avLst>
          </a:prstGeom>
          <a:solidFill>
            <a:srgbClr val="FFCC66"/>
          </a:solidFill>
          <a:ln w="25400" algn="ctr">
            <a:solidFill>
              <a:srgbClr val="B0761F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1" hangingPunct="1"/>
            <a:r>
              <a:rPr lang="ru-RU" altLang="ru-RU">
                <a:latin typeface="Franklin Gothic Book" pitchFamily="34" charset="0"/>
              </a:rPr>
              <a:t>Так выстраивается механизм саморегуляции в виде цепочки взаимосвязанных фактов:</a:t>
            </a:r>
          </a:p>
        </p:txBody>
      </p:sp>
      <p:sp>
        <p:nvSpPr>
          <p:cNvPr id="3" name="Нашивка 2"/>
          <p:cNvSpPr/>
          <p:nvPr/>
        </p:nvSpPr>
        <p:spPr>
          <a:xfrm rot="5400000">
            <a:off x="4214813" y="2214563"/>
            <a:ext cx="642937" cy="642937"/>
          </a:xfrm>
          <a:prstGeom prst="chevron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1800">
              <a:solidFill>
                <a:schemeClr val="tx1"/>
              </a:solidFill>
            </a:endParaRPr>
          </a:p>
        </p:txBody>
      </p:sp>
      <p:sp>
        <p:nvSpPr>
          <p:cNvPr id="4" name="Нашивка 3"/>
          <p:cNvSpPr/>
          <p:nvPr/>
        </p:nvSpPr>
        <p:spPr>
          <a:xfrm rot="5400000">
            <a:off x="4214813" y="4572000"/>
            <a:ext cx="642938" cy="642937"/>
          </a:xfrm>
          <a:prstGeom prst="chevron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1800">
              <a:solidFill>
                <a:schemeClr val="tx1"/>
              </a:solidFill>
            </a:endParaRPr>
          </a:p>
        </p:txBody>
      </p:sp>
      <p:sp>
        <p:nvSpPr>
          <p:cNvPr id="5" name="Нашивка 4"/>
          <p:cNvSpPr/>
          <p:nvPr/>
        </p:nvSpPr>
        <p:spPr>
          <a:xfrm rot="5400000">
            <a:off x="4214813" y="3357563"/>
            <a:ext cx="642937" cy="642937"/>
          </a:xfrm>
          <a:prstGeom prst="chevron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1800">
              <a:solidFill>
                <a:schemeClr val="tx1"/>
              </a:solidFill>
            </a:endParaRPr>
          </a:p>
        </p:txBody>
      </p:sp>
      <p:sp>
        <p:nvSpPr>
          <p:cNvPr id="135174" name="Прямоугольник 5"/>
          <p:cNvSpPr>
            <a:spLocks noChangeArrowheads="1"/>
          </p:cNvSpPr>
          <p:nvPr/>
        </p:nvSpPr>
        <p:spPr bwMode="auto">
          <a:xfrm>
            <a:off x="2928938" y="2714625"/>
            <a:ext cx="30861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ru-RU" altLang="ru-RU" sz="3600" b="1">
                <a:latin typeface="Franklin Gothic Book" pitchFamily="34" charset="0"/>
              </a:rPr>
              <a:t>самосознание</a:t>
            </a:r>
          </a:p>
        </p:txBody>
      </p:sp>
      <p:sp>
        <p:nvSpPr>
          <p:cNvPr id="135175" name="Прямоугольник 6"/>
          <p:cNvSpPr>
            <a:spLocks noChangeArrowheads="1"/>
          </p:cNvSpPr>
          <p:nvPr/>
        </p:nvSpPr>
        <p:spPr bwMode="auto">
          <a:xfrm>
            <a:off x="3143250" y="3929063"/>
            <a:ext cx="263525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ru-RU" altLang="ru-RU" sz="3600" b="1">
                <a:latin typeface="Franklin Gothic Book" pitchFamily="34" charset="0"/>
              </a:rPr>
              <a:t>самооценка</a:t>
            </a:r>
          </a:p>
        </p:txBody>
      </p:sp>
      <p:sp>
        <p:nvSpPr>
          <p:cNvPr id="135176" name="Прямоугольник 7"/>
          <p:cNvSpPr>
            <a:spLocks noChangeArrowheads="1"/>
          </p:cNvSpPr>
          <p:nvPr/>
        </p:nvSpPr>
        <p:spPr bwMode="auto">
          <a:xfrm>
            <a:off x="2786063" y="5140325"/>
            <a:ext cx="352425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ru-RU" altLang="ru-RU" sz="3600" b="1">
                <a:latin typeface="Franklin Gothic Book" pitchFamily="34" charset="0"/>
              </a:rPr>
              <a:t>самовоспитание</a:t>
            </a:r>
          </a:p>
        </p:txBody>
      </p:sp>
    </p:spTree>
    <p:extLst>
      <p:ext uri="{BB962C8B-B14F-4D97-AF65-F5344CB8AC3E}">
        <p14:creationId xmlns="" xmlns:p14="http://schemas.microsoft.com/office/powerpoint/2010/main" val="3959455223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Прямоугольник 2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5734050"/>
            <a:ext cx="8478837" cy="938213"/>
          </a:xfrm>
          <a:prstGeom prst="rect">
            <a:avLst/>
          </a:prstGeom>
          <a:solidFill>
            <a:schemeClr val="bg1"/>
          </a:solidFill>
          <a:ln w="9525">
            <a:solidFill>
              <a:srgbClr val="FF0000"/>
            </a:solidFill>
            <a:miter lim="800000"/>
            <a:headEnd/>
            <a:tailEnd/>
          </a:ln>
        </p:spPr>
      </p:pic>
      <p:pic>
        <p:nvPicPr>
          <p:cNvPr id="4" name="Picture 4" descr="C:\Documents and Settings\Алиса\Рабочий стол\smoking_friends.jpg"/>
          <p:cNvPicPr>
            <a:picLocks noChangeAspect="1" noChangeArrowheads="1"/>
          </p:cNvPicPr>
          <p:nvPr/>
        </p:nvPicPr>
        <p:blipFill>
          <a:blip r:embed="rId3">
            <a:lum bright="30000"/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188" y="260350"/>
            <a:ext cx="2786062" cy="1997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3" descr="C:\Documents and Settings\Алиса\Рабочий стол\6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125" y="333375"/>
            <a:ext cx="1928813" cy="1885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6197" name="AutoShape 6"/>
          <p:cNvSpPr>
            <a:spLocks noChangeArrowheads="1"/>
          </p:cNvSpPr>
          <p:nvPr/>
        </p:nvSpPr>
        <p:spPr bwMode="auto">
          <a:xfrm>
            <a:off x="4859338" y="2636838"/>
            <a:ext cx="3889375" cy="2852737"/>
          </a:xfrm>
          <a:prstGeom prst="roundRect">
            <a:avLst>
              <a:gd name="adj" fmla="val 16667"/>
            </a:avLst>
          </a:prstGeom>
          <a:solidFill>
            <a:srgbClr val="FCFEAE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marL="457200" indent="-457200" eaLnBrk="1" hangingPunct="1"/>
            <a:r>
              <a:rPr lang="ru-RU" altLang="ru-RU" sz="1200"/>
              <a:t>Субъективная взрослость, или чувство взрослости,</a:t>
            </a:r>
          </a:p>
          <a:p>
            <a:pPr marL="457200" indent="-457200" eaLnBrk="1" hangingPunct="1"/>
            <a:r>
              <a:rPr lang="ru-RU" altLang="ru-RU" sz="1200"/>
              <a:t>(по Д.Б. Эльконину) характеризуется появлением у </a:t>
            </a:r>
          </a:p>
          <a:p>
            <a:pPr marL="457200" indent="-457200" eaLnBrk="1" hangingPunct="1"/>
            <a:r>
              <a:rPr lang="ru-RU" altLang="ru-RU" sz="1200"/>
              <a:t>подростка отношения к себе не как к маленькому,</a:t>
            </a:r>
          </a:p>
          <a:p>
            <a:pPr marL="457200" indent="-457200" eaLnBrk="1" hangingPunct="1"/>
            <a:r>
              <a:rPr lang="ru-RU" altLang="ru-RU" sz="1200"/>
              <a:t>а как к взрослому. Основными показателями </a:t>
            </a:r>
          </a:p>
          <a:p>
            <a:pPr marL="457200" indent="-457200" eaLnBrk="1" hangingPunct="1"/>
            <a:r>
              <a:rPr lang="ru-RU" altLang="ru-RU" sz="1200"/>
              <a:t>чувства взрослости служат:</a:t>
            </a:r>
          </a:p>
          <a:p>
            <a:pPr marL="457200" indent="-457200" eaLnBrk="1" hangingPunct="1">
              <a:buFontTx/>
              <a:buChar char="•"/>
            </a:pPr>
            <a:r>
              <a:rPr lang="ru-RU" altLang="ru-RU" sz="1200"/>
              <a:t> проявления потребности в уважении, </a:t>
            </a:r>
          </a:p>
          <a:p>
            <a:pPr marL="457200" indent="-457200" eaLnBrk="1" hangingPunct="1"/>
            <a:r>
              <a:rPr lang="ru-RU" altLang="ru-RU" sz="1200"/>
              <a:t>доверии, признании самостоятельности; </a:t>
            </a:r>
          </a:p>
          <a:p>
            <a:pPr marL="457200" indent="-457200" eaLnBrk="1" hangingPunct="1">
              <a:buFontTx/>
              <a:buChar char="•"/>
            </a:pPr>
            <a:r>
              <a:rPr lang="ru-RU" altLang="ru-RU" sz="1200"/>
              <a:t>желание оградить некоторые</a:t>
            </a:r>
          </a:p>
          <a:p>
            <a:pPr marL="457200" indent="-457200" eaLnBrk="1" hangingPunct="1"/>
            <a:r>
              <a:rPr lang="ru-RU" altLang="ru-RU" sz="1200"/>
              <a:t> сферы своей жизни от вмешательства взрослых;,</a:t>
            </a:r>
          </a:p>
          <a:p>
            <a:pPr marL="457200" indent="-457200" eaLnBrk="1" hangingPunct="1">
              <a:buFontTx/>
              <a:buChar char="•"/>
            </a:pPr>
            <a:r>
              <a:rPr lang="ru-RU" altLang="ru-RU" sz="1200"/>
              <a:t>наличие собственной линии поведения</a:t>
            </a:r>
          </a:p>
          <a:p>
            <a:pPr marL="457200" indent="-457200" eaLnBrk="1" hangingPunct="1"/>
            <a:r>
              <a:rPr lang="ru-RU" altLang="ru-RU" sz="1200"/>
              <a:t>несмотря на несогласие взрослых или </a:t>
            </a:r>
          </a:p>
          <a:p>
            <a:pPr marL="457200" indent="-457200" eaLnBrk="1" hangingPunct="1"/>
            <a:r>
              <a:rPr lang="ru-RU" altLang="ru-RU" sz="1200"/>
              <a:t>сверстников.</a:t>
            </a:r>
          </a:p>
          <a:p>
            <a:pPr marL="457200" indent="-457200" eaLnBrk="1" hangingPunct="1"/>
            <a:endParaRPr lang="ru-RU" altLang="ru-RU" sz="1200"/>
          </a:p>
        </p:txBody>
      </p:sp>
      <p:sp>
        <p:nvSpPr>
          <p:cNvPr id="136198" name="AutoShape 7"/>
          <p:cNvSpPr>
            <a:spLocks noChangeArrowheads="1"/>
          </p:cNvSpPr>
          <p:nvPr/>
        </p:nvSpPr>
        <p:spPr bwMode="auto">
          <a:xfrm>
            <a:off x="395288" y="2636838"/>
            <a:ext cx="4105275" cy="2857500"/>
          </a:xfrm>
          <a:prstGeom prst="roundRect">
            <a:avLst>
              <a:gd name="adj" fmla="val 16667"/>
            </a:avLst>
          </a:prstGeom>
          <a:solidFill>
            <a:srgbClr val="FCFEAE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r>
              <a:rPr lang="ru-RU" altLang="ru-RU" sz="1200"/>
              <a:t>Объективная взрослость (по Д.Б. Эльконину)</a:t>
            </a:r>
          </a:p>
          <a:p>
            <a:pPr eaLnBrk="1" hangingPunct="1"/>
            <a:r>
              <a:rPr lang="ru-RU" altLang="ru-RU" sz="1200"/>
              <a:t> проявляется:</a:t>
            </a:r>
          </a:p>
          <a:p>
            <a:pPr eaLnBrk="1" hangingPunct="1">
              <a:buFontTx/>
              <a:buChar char="•"/>
            </a:pPr>
            <a:r>
              <a:rPr lang="ru-RU" altLang="ru-RU" sz="1200"/>
              <a:t>в интеллектуальной сфере – самостоятельности</a:t>
            </a:r>
          </a:p>
          <a:p>
            <a:pPr eaLnBrk="1" hangingPunct="1"/>
            <a:r>
              <a:rPr lang="ru-RU" altLang="ru-RU" sz="1200"/>
              <a:t> в усвоении знаний, стремлении к самообразованию;</a:t>
            </a:r>
          </a:p>
          <a:p>
            <a:pPr eaLnBrk="1" hangingPunct="1">
              <a:buFontTx/>
              <a:buChar char="•"/>
            </a:pPr>
            <a:r>
              <a:rPr lang="ru-RU" altLang="ru-RU" sz="1200"/>
              <a:t>в социально-моральной сфере-  в помощи взрослым</a:t>
            </a:r>
          </a:p>
          <a:p>
            <a:pPr eaLnBrk="1" hangingPunct="1"/>
            <a:r>
              <a:rPr lang="ru-RU" altLang="ru-RU" sz="1200"/>
              <a:t> и их поддержке, в отстаивании собственной точки</a:t>
            </a:r>
          </a:p>
          <a:p>
            <a:pPr eaLnBrk="1" hangingPunct="1"/>
            <a:r>
              <a:rPr lang="ru-RU" altLang="ru-RU" sz="1200"/>
              <a:t> зрения, соответствии морально-этических </a:t>
            </a:r>
          </a:p>
          <a:p>
            <a:pPr eaLnBrk="1" hangingPunct="1"/>
            <a:r>
              <a:rPr lang="ru-RU" altLang="ru-RU" sz="1200"/>
              <a:t>представлений реальному  поведению подростка; </a:t>
            </a:r>
          </a:p>
          <a:p>
            <a:pPr eaLnBrk="1" hangingPunct="1">
              <a:buFontTx/>
              <a:buChar char="•"/>
            </a:pPr>
            <a:r>
              <a:rPr lang="ru-RU" altLang="ru-RU" sz="1200"/>
              <a:t>в романтических отношениях со сверстниками </a:t>
            </a:r>
          </a:p>
          <a:p>
            <a:pPr eaLnBrk="1" hangingPunct="1"/>
            <a:r>
              <a:rPr lang="ru-RU" altLang="ru-RU" sz="1200"/>
              <a:t>противоположного  пола; </a:t>
            </a:r>
          </a:p>
          <a:p>
            <a:pPr eaLnBrk="1" hangingPunct="1">
              <a:buFontTx/>
              <a:buChar char="•"/>
            </a:pPr>
            <a:r>
              <a:rPr lang="ru-RU" altLang="ru-RU" sz="1200"/>
              <a:t>во внешнем облике – в следовании моде в </a:t>
            </a:r>
          </a:p>
          <a:p>
            <a:pPr eaLnBrk="1" hangingPunct="1"/>
            <a:r>
              <a:rPr lang="ru-RU" altLang="ru-RU" sz="1200"/>
              <a:t>одежде, в поведении, в речи.</a:t>
            </a:r>
            <a:r>
              <a:rPr lang="ru-RU" altLang="ru-RU" sz="1800"/>
              <a:t>  </a:t>
            </a:r>
          </a:p>
          <a:p>
            <a:pPr eaLnBrk="1" hangingPunct="1"/>
            <a:endParaRPr lang="ru-RU" altLang="ru-RU" sz="1800"/>
          </a:p>
        </p:txBody>
      </p:sp>
      <p:sp>
        <p:nvSpPr>
          <p:cNvPr id="136199" name="AutoShape 8"/>
          <p:cNvSpPr>
            <a:spLocks noChangeArrowheads="1"/>
          </p:cNvSpPr>
          <p:nvPr/>
        </p:nvSpPr>
        <p:spPr bwMode="auto">
          <a:xfrm>
            <a:off x="3708400" y="260350"/>
            <a:ext cx="2665413" cy="1944688"/>
          </a:xfrm>
          <a:prstGeom prst="bevel">
            <a:avLst>
              <a:gd name="adj" fmla="val 12500"/>
            </a:avLst>
          </a:prstGeom>
          <a:solidFill>
            <a:srgbClr val="FFCC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ru-RU" altLang="ru-RU"/>
              <a:t>Объективная и</a:t>
            </a:r>
          </a:p>
          <a:p>
            <a:pPr algn="ctr" eaLnBrk="1" hangingPunct="1"/>
            <a:r>
              <a:rPr lang="ru-RU" altLang="ru-RU"/>
              <a:t>субъективная</a:t>
            </a:r>
          </a:p>
          <a:p>
            <a:pPr algn="ctr" eaLnBrk="1" hangingPunct="1"/>
            <a:r>
              <a:rPr lang="ru-RU" altLang="ru-RU"/>
              <a:t> взрослость</a:t>
            </a:r>
          </a:p>
        </p:txBody>
      </p:sp>
    </p:spTree>
    <p:extLst>
      <p:ext uri="{BB962C8B-B14F-4D97-AF65-F5344CB8AC3E}">
        <p14:creationId xmlns="" xmlns:p14="http://schemas.microsoft.com/office/powerpoint/2010/main" val="963835179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Блок-схема: перфолента 1"/>
          <p:cNvSpPr>
            <a:spLocks noChangeArrowheads="1"/>
          </p:cNvSpPr>
          <p:nvPr/>
        </p:nvSpPr>
        <p:spPr bwMode="auto">
          <a:xfrm>
            <a:off x="1000125" y="285750"/>
            <a:ext cx="7572375" cy="1643063"/>
          </a:xfrm>
          <a:prstGeom prst="flowChartPunchedTape">
            <a:avLst/>
          </a:prstGeom>
          <a:solidFill>
            <a:srgbClr val="FCFEAE"/>
          </a:solidFill>
          <a:ln w="25400" algn="ctr">
            <a:solidFill>
              <a:srgbClr val="B0761F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1" hangingPunct="1"/>
            <a:r>
              <a:rPr lang="ru-RU" altLang="ru-RU" sz="3600"/>
              <a:t>Чувство взрослости – это стремление:</a:t>
            </a:r>
          </a:p>
        </p:txBody>
      </p:sp>
      <p:sp>
        <p:nvSpPr>
          <p:cNvPr id="137219" name="Скругленный прямоугольник 2"/>
          <p:cNvSpPr>
            <a:spLocks noChangeArrowheads="1"/>
          </p:cNvSpPr>
          <p:nvPr/>
        </p:nvSpPr>
        <p:spPr bwMode="auto">
          <a:xfrm>
            <a:off x="755650" y="2276475"/>
            <a:ext cx="3286125" cy="1214438"/>
          </a:xfrm>
          <a:prstGeom prst="roundRect">
            <a:avLst>
              <a:gd name="adj" fmla="val 16667"/>
            </a:avLst>
          </a:prstGeom>
          <a:solidFill>
            <a:srgbClr val="FFCC66"/>
          </a:solidFill>
          <a:ln w="10000" algn="ctr">
            <a:solidFill>
              <a:srgbClr val="A19574"/>
            </a:solidFill>
            <a:round/>
            <a:headEnd/>
            <a:tailEnd/>
          </a:ln>
          <a:effectLst>
            <a:outerShdw dist="50800" dir="5400000" rotWithShape="0">
              <a:srgbClr val="4E3B30">
                <a:alpha val="59998"/>
              </a:srgbClr>
            </a:outerShdw>
          </a:effectLst>
        </p:spPr>
        <p:txBody>
          <a:bodyPr anchor="ctr"/>
          <a:lstStyle/>
          <a:p>
            <a:pPr algn="ctr" eaLnBrk="1" hangingPunct="1"/>
            <a:r>
              <a:rPr lang="ru-RU" sz="2000">
                <a:latin typeface="Franklin Gothic Book" pitchFamily="34" charset="0"/>
              </a:rPr>
              <a:t>Походить на взрослых внешне</a:t>
            </a:r>
          </a:p>
          <a:p>
            <a:pPr algn="ctr" eaLnBrk="1" hangingPunct="1"/>
            <a:endParaRPr lang="ru-RU" sz="1800">
              <a:solidFill>
                <a:srgbClr val="000000"/>
              </a:solidFill>
              <a:latin typeface="Franklin Gothic Book" pitchFamily="34" charset="0"/>
            </a:endParaRPr>
          </a:p>
        </p:txBody>
      </p:sp>
      <p:sp>
        <p:nvSpPr>
          <p:cNvPr id="137220" name="Скругленный прямоугольник 4"/>
          <p:cNvSpPr>
            <a:spLocks noChangeArrowheads="1"/>
          </p:cNvSpPr>
          <p:nvPr/>
        </p:nvSpPr>
        <p:spPr bwMode="auto">
          <a:xfrm>
            <a:off x="4787900" y="3068638"/>
            <a:ext cx="3286125" cy="1214437"/>
          </a:xfrm>
          <a:prstGeom prst="roundRect">
            <a:avLst>
              <a:gd name="adj" fmla="val 16667"/>
            </a:avLst>
          </a:prstGeom>
          <a:solidFill>
            <a:srgbClr val="FF9933"/>
          </a:solidFill>
          <a:ln w="25400" algn="ctr">
            <a:solidFill>
              <a:srgbClr val="B0761F"/>
            </a:solidFill>
            <a:round/>
            <a:headEnd/>
            <a:tailEnd/>
          </a:ln>
        </p:spPr>
        <p:txBody>
          <a:bodyPr anchor="ctr"/>
          <a:lstStyle/>
          <a:p>
            <a:pPr algn="ctr" eaLnBrk="1" hangingPunct="1"/>
            <a:r>
              <a:rPr lang="ru-RU" altLang="ru-RU" sz="2000">
                <a:latin typeface="Franklin Gothic Book" pitchFamily="34" charset="0"/>
              </a:rPr>
              <a:t>Приобщиться к их жизни и деятельности;</a:t>
            </a:r>
          </a:p>
          <a:p>
            <a:pPr algn="ctr" eaLnBrk="1" hangingPunct="1"/>
            <a:endParaRPr lang="ru-RU" altLang="ru-RU" sz="1800">
              <a:solidFill>
                <a:srgbClr val="FFFFFF"/>
              </a:solidFill>
              <a:latin typeface="Franklin Gothic Book" pitchFamily="34" charset="0"/>
            </a:endParaRPr>
          </a:p>
        </p:txBody>
      </p:sp>
      <p:sp>
        <p:nvSpPr>
          <p:cNvPr id="137221" name="Скругленный прямоугольник 6"/>
          <p:cNvSpPr>
            <a:spLocks noChangeArrowheads="1"/>
          </p:cNvSpPr>
          <p:nvPr/>
        </p:nvSpPr>
        <p:spPr bwMode="auto">
          <a:xfrm>
            <a:off x="684213" y="4149725"/>
            <a:ext cx="3311525" cy="1150938"/>
          </a:xfrm>
          <a:prstGeom prst="roundRect">
            <a:avLst>
              <a:gd name="adj" fmla="val 16667"/>
            </a:avLst>
          </a:prstGeom>
          <a:solidFill>
            <a:srgbClr val="FF9933"/>
          </a:solidFill>
          <a:ln w="25400" algn="ctr">
            <a:solidFill>
              <a:srgbClr val="B0761F"/>
            </a:solidFill>
            <a:round/>
            <a:headEnd/>
            <a:tailEnd/>
          </a:ln>
        </p:spPr>
        <p:txBody>
          <a:bodyPr anchor="ctr"/>
          <a:lstStyle/>
          <a:p>
            <a:pPr algn="ctr" eaLnBrk="1" hangingPunct="1"/>
            <a:r>
              <a:rPr lang="ru-RU" altLang="ru-RU" sz="2000">
                <a:latin typeface="Franklin Gothic Book" pitchFamily="34" charset="0"/>
              </a:rPr>
              <a:t>Приобрести их качества и умения</a:t>
            </a:r>
          </a:p>
        </p:txBody>
      </p:sp>
      <p:sp>
        <p:nvSpPr>
          <p:cNvPr id="137222" name="Скругленный прямоугольник 7"/>
          <p:cNvSpPr>
            <a:spLocks noChangeArrowheads="1"/>
          </p:cNvSpPr>
          <p:nvPr/>
        </p:nvSpPr>
        <p:spPr bwMode="auto">
          <a:xfrm>
            <a:off x="4859338" y="4652963"/>
            <a:ext cx="3209925" cy="1296987"/>
          </a:xfrm>
          <a:prstGeom prst="roundRect">
            <a:avLst>
              <a:gd name="adj" fmla="val 16667"/>
            </a:avLst>
          </a:prstGeom>
          <a:solidFill>
            <a:srgbClr val="FFCC66"/>
          </a:solidFill>
          <a:ln w="10000" algn="ctr">
            <a:solidFill>
              <a:srgbClr val="A19574"/>
            </a:solidFill>
            <a:round/>
            <a:headEnd/>
            <a:tailEnd/>
          </a:ln>
          <a:effectLst>
            <a:outerShdw dist="50800" dir="5400000" rotWithShape="0">
              <a:srgbClr val="4E3B30">
                <a:alpha val="59998"/>
              </a:srgbClr>
            </a:outerShdw>
          </a:effectLst>
        </p:spPr>
        <p:txBody>
          <a:bodyPr anchor="ctr"/>
          <a:lstStyle/>
          <a:p>
            <a:pPr algn="ctr" eaLnBrk="1" hangingPunct="1"/>
            <a:endParaRPr lang="ru-RU" sz="2000"/>
          </a:p>
          <a:p>
            <a:pPr algn="ctr" eaLnBrk="1" hangingPunct="1"/>
            <a:r>
              <a:rPr lang="ru-RU" sz="2000">
                <a:latin typeface="Franklin Gothic Book" pitchFamily="34" charset="0"/>
              </a:rPr>
              <a:t>Приобрести ПРАВА и ПРИВИЛЕГИИ!!!</a:t>
            </a:r>
            <a:endParaRPr lang="ru-RU" sz="2000"/>
          </a:p>
          <a:p>
            <a:pPr algn="ctr" eaLnBrk="1" hangingPunct="1"/>
            <a:r>
              <a:rPr lang="ru-RU" sz="2000">
                <a:latin typeface="Franklin Gothic Book" pitchFamily="34" charset="0"/>
              </a:rPr>
              <a:t>  </a:t>
            </a:r>
            <a:r>
              <a:rPr lang="ru-RU" sz="2000"/>
              <a:t>А</a:t>
            </a:r>
            <a:r>
              <a:rPr lang="ru-RU" sz="2000">
                <a:latin typeface="Franklin Gothic Book" pitchFamily="34" charset="0"/>
              </a:rPr>
              <a:t> ответственность? </a:t>
            </a:r>
            <a:endParaRPr lang="ru-RU" sz="2000"/>
          </a:p>
          <a:p>
            <a:pPr algn="ctr" eaLnBrk="1" hangingPunct="1"/>
            <a:r>
              <a:rPr lang="ru-RU" sz="2000"/>
              <a:t>П</a:t>
            </a:r>
            <a:r>
              <a:rPr lang="ru-RU" sz="2000">
                <a:latin typeface="Franklin Gothic Book" pitchFamily="34" charset="0"/>
              </a:rPr>
              <a:t>озже!!!</a:t>
            </a:r>
          </a:p>
          <a:p>
            <a:pPr algn="ctr" eaLnBrk="1" hangingPunct="1"/>
            <a:endParaRPr lang="ru-RU" sz="2000">
              <a:latin typeface="Franklin Gothic Book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402098439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Rectangle 1"/>
          <p:cNvSpPr>
            <a:spLocks noChangeArrowheads="1"/>
          </p:cNvSpPr>
          <p:nvPr/>
        </p:nvSpPr>
        <p:spPr bwMode="auto">
          <a:xfrm>
            <a:off x="357188" y="446088"/>
            <a:ext cx="8572500" cy="6002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algn="ctr" eaLnBrk="1" hangingPunct="1"/>
            <a:r>
              <a:rPr lang="ru-RU" altLang="ru-RU" sz="3200" b="1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Основные тенденции в личностном развитии подростков:</a:t>
            </a:r>
          </a:p>
          <a:p>
            <a:pPr algn="ctr" eaLnBrk="1" hangingPunct="1"/>
            <a:endParaRPr lang="ru-RU" altLang="ru-RU" sz="3200" b="1">
              <a:solidFill>
                <a:srgbClr val="FFC000"/>
              </a:solidFill>
            </a:endParaRPr>
          </a:p>
          <a:p>
            <a:pPr>
              <a:buFontTx/>
              <a:buChar char="•"/>
            </a:pPr>
            <a:r>
              <a:rPr lang="ru-RU" altLang="ru-RU">
                <a:latin typeface="Times New Roman" pitchFamily="18" charset="0"/>
                <a:cs typeface="Times New Roman" pitchFamily="18" charset="0"/>
              </a:rPr>
              <a:t>Осознание себя взрослым и стремление доказать свою самостоятельность;</a:t>
            </a:r>
            <a:endParaRPr lang="ru-RU" altLang="ru-RU"/>
          </a:p>
          <a:p>
            <a:pPr>
              <a:buFontTx/>
              <a:buChar char="•"/>
            </a:pPr>
            <a:r>
              <a:rPr lang="ru-RU" altLang="ru-RU">
                <a:latin typeface="Times New Roman" pitchFamily="18" charset="0"/>
                <a:cs typeface="Times New Roman" pitchFamily="18" charset="0"/>
              </a:rPr>
              <a:t>Увлечение всем новым, необычным, стремление все попробовать во все включиться лично;</a:t>
            </a:r>
            <a:endParaRPr lang="ru-RU" altLang="ru-RU"/>
          </a:p>
          <a:p>
            <a:pPr>
              <a:buFontTx/>
              <a:buChar char="•"/>
            </a:pPr>
            <a:r>
              <a:rPr lang="ru-RU" altLang="ru-RU">
                <a:latin typeface="Times New Roman" pitchFamily="18" charset="0"/>
                <a:cs typeface="Times New Roman" pitchFamily="18" charset="0"/>
              </a:rPr>
              <a:t>Расширение круга общения и усиление значимости мнения товарищей при относительном снижении авторитета взрослых;</a:t>
            </a:r>
            <a:endParaRPr lang="ru-RU" altLang="ru-RU"/>
          </a:p>
          <a:p>
            <a:pPr>
              <a:buFontTx/>
              <a:buChar char="•"/>
            </a:pPr>
            <a:r>
              <a:rPr lang="ru-RU" altLang="ru-RU">
                <a:latin typeface="Times New Roman" pitchFamily="18" charset="0"/>
                <a:cs typeface="Times New Roman" pitchFamily="18" charset="0"/>
              </a:rPr>
              <a:t>Усвоение кодекса товарищеской чести, морали равенства против морали послушания;</a:t>
            </a:r>
            <a:endParaRPr lang="ru-RU" altLang="ru-RU"/>
          </a:p>
          <a:p>
            <a:pPr>
              <a:buFontTx/>
              <a:buChar char="•"/>
            </a:pPr>
            <a:r>
              <a:rPr lang="ru-RU" altLang="ru-RU">
                <a:latin typeface="Times New Roman" pitchFamily="18" charset="0"/>
                <a:cs typeface="Times New Roman" pitchFamily="18" charset="0"/>
              </a:rPr>
              <a:t>Активизация самоанализа, самосознания, самооценки и попытки выработать у себя желаемые качества;</a:t>
            </a:r>
            <a:endParaRPr lang="ru-RU" altLang="ru-RU"/>
          </a:p>
          <a:p>
            <a:pPr>
              <a:buFontTx/>
              <a:buChar char="•"/>
            </a:pPr>
            <a:r>
              <a:rPr lang="ru-RU" altLang="ru-RU">
                <a:latin typeface="Times New Roman" pitchFamily="18" charset="0"/>
                <a:cs typeface="Times New Roman" pitchFamily="18" charset="0"/>
              </a:rPr>
              <a:t>Появление кумиров, идеальных образов, стремление копировать их хотя бы внешне.</a:t>
            </a:r>
            <a:endParaRPr lang="ru-RU" altLang="ru-RU"/>
          </a:p>
        </p:txBody>
      </p:sp>
    </p:spTree>
    <p:extLst>
      <p:ext uri="{BB962C8B-B14F-4D97-AF65-F5344CB8AC3E}">
        <p14:creationId xmlns="" xmlns:p14="http://schemas.microsoft.com/office/powerpoint/2010/main" val="1887038789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68313" y="0"/>
            <a:ext cx="8229600" cy="561975"/>
          </a:xfrm>
        </p:spPr>
        <p:txBody>
          <a:bodyPr/>
          <a:lstStyle/>
          <a:p>
            <a:pPr eaLnBrk="1" hangingPunct="1"/>
            <a:r>
              <a:rPr lang="ru-RU" altLang="ru-RU" sz="2000" b="1" smtClean="0">
                <a:solidFill>
                  <a:srgbClr val="CC0000"/>
                </a:solidFill>
              </a:rPr>
              <a:t>Внутренние и внешние предпосылки подросткового кризиса</a:t>
            </a:r>
          </a:p>
        </p:txBody>
      </p:sp>
      <p:graphicFrame>
        <p:nvGraphicFramePr>
          <p:cNvPr id="506037" name="Group 181"/>
          <p:cNvGraphicFramePr>
            <a:graphicFrameLocks noGrp="1"/>
          </p:cNvGraphicFramePr>
          <p:nvPr>
            <p:ph idx="4294967295"/>
          </p:nvPr>
        </p:nvGraphicFramePr>
        <p:xfrm>
          <a:off x="468313" y="549275"/>
          <a:ext cx="8362950" cy="5327650"/>
        </p:xfrm>
        <a:graphic>
          <a:graphicData uri="http://schemas.openxmlformats.org/drawingml/2006/table">
            <a:tbl>
              <a:tblPr/>
              <a:tblGrid>
                <a:gridCol w="274637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73685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879725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431800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Предпосылки подросткового кризиса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07988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charset="0"/>
                          <a:cs typeface="Arial" charset="0"/>
                        </a:rPr>
                        <a:t>Внешние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533400" marR="0" lvl="0" indent="-5334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cs typeface="Arial" charset="0"/>
                        </a:rPr>
                        <a:t>Внутренние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8417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cs typeface="Arial" charset="0"/>
                        </a:rPr>
                        <a:t>Биологические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Психологические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410368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charset="0"/>
                          <a:cs typeface="Arial" charset="0"/>
                        </a:rPr>
                        <a:t>Изменение характера учебной деятельности.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charset="0"/>
                          <a:cs typeface="Arial" charset="0"/>
                        </a:rPr>
                        <a:t>Отсутствие единства требований.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charset="0"/>
                          <a:cs typeface="Arial" charset="0"/>
                        </a:rPr>
                        <a:t>Введение общественно-полезного труда в школьное обучение.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charset="0"/>
                          <a:cs typeface="Arial" charset="0"/>
                        </a:rPr>
                        <a:t>Появление новых требований в семье.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charset="0"/>
                          <a:cs typeface="Arial" charset="0"/>
                        </a:rPr>
                        <a:t>Изменение положения ребёнка в семье.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charset="0"/>
                          <a:cs typeface="Arial" charset="0"/>
                        </a:rPr>
                        <a:t>Расширение социальных связей подростка.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cs typeface="Arial" charset="0"/>
                        </a:rPr>
                        <a:t>Процессы физического роста и биологического созревания организма.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cs typeface="Arial" charset="0"/>
                        </a:rPr>
                        <a:t>Физиологические изменения в кровеносной, костно-мышечной системах. Гормональная перестройка организма, половое созревание.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Изменения в мотивационно-потребностной сфере.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Формирование системы интересов: «эгоцентрическая доминанта», «доминанта дали», «доминанта усилия», «доминанта романтики».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2508351772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Text Box 2"/>
          <p:cNvSpPr txBox="1"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eaLnBrk="0" hangingPunc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eaLnBrk="0" hangingPunc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eaLnBrk="0" hangingPunc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eaLnBrk="0" hangingPunc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ts val="700"/>
              </a:spcBef>
            </a:pPr>
            <a:endParaRPr lang="ru-RU" altLang="ru-RU" sz="2800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140291" name="AutoShape 4"/>
          <p:cNvSpPr>
            <a:spLocks noChangeArrowheads="1"/>
          </p:cNvSpPr>
          <p:nvPr/>
        </p:nvSpPr>
        <p:spPr bwMode="auto">
          <a:xfrm>
            <a:off x="900113" y="476250"/>
            <a:ext cx="7191375" cy="609600"/>
          </a:xfrm>
          <a:prstGeom prst="ribbon">
            <a:avLst>
              <a:gd name="adj1" fmla="val 12500"/>
              <a:gd name="adj2" fmla="val 50000"/>
            </a:avLst>
          </a:prstGeom>
          <a:solidFill>
            <a:srgbClr val="FF99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ru-RU" altLang="ru-RU" b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Кризис 13 лет</a:t>
            </a:r>
          </a:p>
        </p:txBody>
      </p:sp>
      <p:sp>
        <p:nvSpPr>
          <p:cNvPr id="140292" name="AutoShape 5"/>
          <p:cNvSpPr>
            <a:spLocks noChangeArrowheads="1"/>
          </p:cNvSpPr>
          <p:nvPr/>
        </p:nvSpPr>
        <p:spPr bwMode="auto">
          <a:xfrm>
            <a:off x="1979613" y="1341438"/>
            <a:ext cx="6119812" cy="914400"/>
          </a:xfrm>
          <a:prstGeom prst="star24">
            <a:avLst>
              <a:gd name="adj" fmla="val 37500"/>
            </a:avLst>
          </a:prstGeom>
          <a:solidFill>
            <a:srgbClr val="FFCC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>
              <a:spcBef>
                <a:spcPts val="700"/>
              </a:spcBef>
            </a:pPr>
            <a:endParaRPr lang="ru-RU" altLang="ru-RU" b="1">
              <a:solidFill>
                <a:srgbClr val="000000"/>
              </a:solidFill>
            </a:endParaRPr>
          </a:p>
          <a:p>
            <a:pPr algn="ctr" eaLnBrk="1" hangingPunct="1">
              <a:spcBef>
                <a:spcPts val="700"/>
              </a:spcBef>
            </a:pPr>
            <a:r>
              <a:rPr lang="ru-RU" altLang="ru-RU" b="1">
                <a:solidFill>
                  <a:srgbClr val="000000"/>
                </a:solidFill>
              </a:rPr>
              <a:t>Симптомы кризиса</a:t>
            </a:r>
          </a:p>
          <a:p>
            <a:pPr algn="ctr" eaLnBrk="1" hangingPunct="1"/>
            <a:endParaRPr lang="ru-RU" altLang="ru-RU" b="1"/>
          </a:p>
        </p:txBody>
      </p:sp>
      <p:sp>
        <p:nvSpPr>
          <p:cNvPr id="140293" name="AutoShape 6"/>
          <p:cNvSpPr>
            <a:spLocks noChangeArrowheads="1"/>
          </p:cNvSpPr>
          <p:nvPr/>
        </p:nvSpPr>
        <p:spPr bwMode="auto">
          <a:xfrm>
            <a:off x="250825" y="5589588"/>
            <a:ext cx="4176713" cy="914400"/>
          </a:xfrm>
          <a:prstGeom prst="roundRect">
            <a:avLst>
              <a:gd name="adj" fmla="val 16667"/>
            </a:avLst>
          </a:prstGeom>
          <a:solidFill>
            <a:srgbClr val="FCFEAE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>
              <a:spcBef>
                <a:spcPts val="700"/>
              </a:spcBef>
              <a:buFont typeface="Wingdings" pitchFamily="2" charset="2"/>
              <a:buNone/>
            </a:pPr>
            <a:endParaRPr lang="ru-RU" altLang="ru-RU" sz="1800">
              <a:solidFill>
                <a:srgbClr val="000000"/>
              </a:solidFill>
            </a:endParaRPr>
          </a:p>
          <a:p>
            <a:pPr algn="ctr" eaLnBrk="1" hangingPunct="1">
              <a:spcBef>
                <a:spcPts val="700"/>
              </a:spcBef>
              <a:buFont typeface="Wingdings" pitchFamily="2" charset="2"/>
              <a:buNone/>
            </a:pPr>
            <a:r>
              <a:rPr lang="ru-RU" altLang="ru-RU" b="1">
                <a:solidFill>
                  <a:srgbClr val="000000"/>
                </a:solidFill>
              </a:rPr>
              <a:t>попытки понять самого </a:t>
            </a:r>
          </a:p>
          <a:p>
            <a:pPr algn="ctr" eaLnBrk="1" hangingPunct="1">
              <a:spcBef>
                <a:spcPts val="700"/>
              </a:spcBef>
              <a:buFont typeface="Wingdings" pitchFamily="2" charset="2"/>
              <a:buNone/>
            </a:pPr>
            <a:r>
              <a:rPr lang="ru-RU" altLang="ru-RU" b="1">
                <a:solidFill>
                  <a:srgbClr val="000000"/>
                </a:solidFill>
              </a:rPr>
              <a:t>себя и свои возможности</a:t>
            </a:r>
          </a:p>
          <a:p>
            <a:pPr algn="ctr" eaLnBrk="1" hangingPunct="1"/>
            <a:endParaRPr lang="ru-RU" altLang="ru-RU" b="1"/>
          </a:p>
        </p:txBody>
      </p:sp>
      <p:sp>
        <p:nvSpPr>
          <p:cNvPr id="140294" name="AutoShape 7"/>
          <p:cNvSpPr>
            <a:spLocks noChangeArrowheads="1"/>
          </p:cNvSpPr>
          <p:nvPr/>
        </p:nvSpPr>
        <p:spPr bwMode="auto">
          <a:xfrm>
            <a:off x="250825" y="4508500"/>
            <a:ext cx="4176713" cy="914400"/>
          </a:xfrm>
          <a:prstGeom prst="roundRect">
            <a:avLst>
              <a:gd name="adj" fmla="val 16667"/>
            </a:avLst>
          </a:prstGeom>
          <a:solidFill>
            <a:srgbClr val="FCFEAE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>
              <a:spcBef>
                <a:spcPts val="700"/>
              </a:spcBef>
              <a:buFont typeface="Wingdings" pitchFamily="2" charset="2"/>
              <a:buNone/>
            </a:pPr>
            <a:r>
              <a:rPr lang="ru-RU" altLang="ru-RU" b="1">
                <a:solidFill>
                  <a:srgbClr val="000000"/>
                </a:solidFill>
              </a:rPr>
              <a:t>изменение Я</a:t>
            </a:r>
            <a:r>
              <a:rPr lang="en-US" altLang="ru-RU" b="1">
                <a:solidFill>
                  <a:srgbClr val="000000"/>
                </a:solidFill>
              </a:rPr>
              <a:t> </a:t>
            </a:r>
            <a:r>
              <a:rPr lang="ru-RU" altLang="ru-RU" b="1">
                <a:solidFill>
                  <a:srgbClr val="000000"/>
                </a:solidFill>
              </a:rPr>
              <a:t>-</a:t>
            </a:r>
            <a:r>
              <a:rPr lang="en-US" altLang="ru-RU" b="1">
                <a:solidFill>
                  <a:srgbClr val="000000"/>
                </a:solidFill>
              </a:rPr>
              <a:t> </a:t>
            </a:r>
            <a:r>
              <a:rPr lang="ru-RU" altLang="ru-RU" b="1">
                <a:solidFill>
                  <a:srgbClr val="000000"/>
                </a:solidFill>
              </a:rPr>
              <a:t>концепции</a:t>
            </a:r>
          </a:p>
          <a:p>
            <a:pPr algn="ctr" eaLnBrk="1" hangingPunct="1"/>
            <a:endParaRPr lang="ru-RU" altLang="ru-RU" b="1"/>
          </a:p>
        </p:txBody>
      </p:sp>
      <p:sp>
        <p:nvSpPr>
          <p:cNvPr id="140295" name="AutoShape 8"/>
          <p:cNvSpPr>
            <a:spLocks noChangeArrowheads="1"/>
          </p:cNvSpPr>
          <p:nvPr/>
        </p:nvSpPr>
        <p:spPr bwMode="auto">
          <a:xfrm>
            <a:off x="4787900" y="5661025"/>
            <a:ext cx="3887788" cy="914400"/>
          </a:xfrm>
          <a:prstGeom prst="roundRect">
            <a:avLst>
              <a:gd name="adj" fmla="val 16667"/>
            </a:avLst>
          </a:prstGeom>
          <a:solidFill>
            <a:srgbClr val="FCFEAE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>
              <a:spcBef>
                <a:spcPts val="700"/>
              </a:spcBef>
              <a:buFont typeface="Wingdings" pitchFamily="2" charset="2"/>
              <a:buNone/>
            </a:pPr>
            <a:endParaRPr lang="ru-RU" altLang="ru-RU" b="1">
              <a:solidFill>
                <a:srgbClr val="000000"/>
              </a:solidFill>
            </a:endParaRPr>
          </a:p>
          <a:p>
            <a:pPr algn="ctr" eaLnBrk="1" hangingPunct="1">
              <a:spcBef>
                <a:spcPts val="700"/>
              </a:spcBef>
              <a:buFont typeface="Wingdings" pitchFamily="2" charset="2"/>
              <a:buNone/>
            </a:pPr>
            <a:r>
              <a:rPr lang="ru-RU" altLang="ru-RU" b="1">
                <a:solidFill>
                  <a:srgbClr val="000000"/>
                </a:solidFill>
              </a:rPr>
              <a:t>становление </a:t>
            </a:r>
          </a:p>
          <a:p>
            <a:pPr algn="ctr" eaLnBrk="1" hangingPunct="1">
              <a:spcBef>
                <a:spcPts val="700"/>
              </a:spcBef>
              <a:buFont typeface="Wingdings" pitchFamily="2" charset="2"/>
              <a:buNone/>
            </a:pPr>
            <a:r>
              <a:rPr lang="ru-RU" altLang="ru-RU" b="1">
                <a:solidFill>
                  <a:srgbClr val="000000"/>
                </a:solidFill>
              </a:rPr>
              <a:t>самосознания</a:t>
            </a:r>
          </a:p>
          <a:p>
            <a:pPr algn="ctr" eaLnBrk="1" hangingPunct="1"/>
            <a:endParaRPr lang="ru-RU" altLang="ru-RU" sz="1800"/>
          </a:p>
        </p:txBody>
      </p:sp>
      <p:sp>
        <p:nvSpPr>
          <p:cNvPr id="140296" name="AutoShape 9"/>
          <p:cNvSpPr>
            <a:spLocks noChangeArrowheads="1"/>
          </p:cNvSpPr>
          <p:nvPr/>
        </p:nvSpPr>
        <p:spPr bwMode="auto">
          <a:xfrm>
            <a:off x="4716463" y="2349500"/>
            <a:ext cx="3960812" cy="914400"/>
          </a:xfrm>
          <a:prstGeom prst="roundRect">
            <a:avLst>
              <a:gd name="adj" fmla="val 16667"/>
            </a:avLst>
          </a:prstGeom>
          <a:solidFill>
            <a:srgbClr val="FCFEAE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>
              <a:spcBef>
                <a:spcPts val="700"/>
              </a:spcBef>
              <a:buFont typeface="Wingdings" pitchFamily="2" charset="2"/>
              <a:buNone/>
            </a:pPr>
            <a:r>
              <a:rPr lang="ru-RU" altLang="ru-RU" b="1">
                <a:solidFill>
                  <a:srgbClr val="000000"/>
                </a:solidFill>
              </a:rPr>
              <a:t>половое влечение</a:t>
            </a:r>
          </a:p>
          <a:p>
            <a:pPr algn="ctr" eaLnBrk="1" hangingPunct="1"/>
            <a:endParaRPr lang="ru-RU" altLang="ru-RU"/>
          </a:p>
        </p:txBody>
      </p:sp>
      <p:sp>
        <p:nvSpPr>
          <p:cNvPr id="140297" name="AutoShape 10"/>
          <p:cNvSpPr>
            <a:spLocks noChangeArrowheads="1"/>
          </p:cNvSpPr>
          <p:nvPr/>
        </p:nvSpPr>
        <p:spPr bwMode="auto">
          <a:xfrm>
            <a:off x="250825" y="3429000"/>
            <a:ext cx="4176713" cy="914400"/>
          </a:xfrm>
          <a:prstGeom prst="roundRect">
            <a:avLst>
              <a:gd name="adj" fmla="val 16667"/>
            </a:avLst>
          </a:prstGeom>
          <a:solidFill>
            <a:srgbClr val="FCFEAE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>
              <a:spcBef>
                <a:spcPts val="700"/>
              </a:spcBef>
              <a:buFont typeface="Wingdings" pitchFamily="2" charset="2"/>
              <a:buNone/>
            </a:pPr>
            <a:r>
              <a:rPr lang="ru-RU" altLang="ru-RU" b="1">
                <a:solidFill>
                  <a:srgbClr val="000000"/>
                </a:solidFill>
              </a:rPr>
              <a:t>импульсивность</a:t>
            </a:r>
          </a:p>
          <a:p>
            <a:pPr algn="ctr" eaLnBrk="1" hangingPunct="1"/>
            <a:endParaRPr lang="ru-RU" altLang="ru-RU" b="1"/>
          </a:p>
        </p:txBody>
      </p:sp>
      <p:sp>
        <p:nvSpPr>
          <p:cNvPr id="140298" name="AutoShape 11"/>
          <p:cNvSpPr>
            <a:spLocks noChangeArrowheads="1"/>
          </p:cNvSpPr>
          <p:nvPr/>
        </p:nvSpPr>
        <p:spPr bwMode="auto">
          <a:xfrm>
            <a:off x="250825" y="2349500"/>
            <a:ext cx="4105275" cy="914400"/>
          </a:xfrm>
          <a:prstGeom prst="roundRect">
            <a:avLst>
              <a:gd name="adj" fmla="val 16667"/>
            </a:avLst>
          </a:prstGeom>
          <a:solidFill>
            <a:srgbClr val="FCFEAE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>
              <a:spcBef>
                <a:spcPts val="700"/>
              </a:spcBef>
              <a:buFont typeface="Wingdings" pitchFamily="2" charset="2"/>
              <a:buNone/>
            </a:pPr>
            <a:endParaRPr lang="ru-RU" altLang="ru-RU" b="1">
              <a:solidFill>
                <a:srgbClr val="000000"/>
              </a:solidFill>
            </a:endParaRPr>
          </a:p>
          <a:p>
            <a:pPr algn="ctr" eaLnBrk="1" hangingPunct="1">
              <a:spcBef>
                <a:spcPts val="700"/>
              </a:spcBef>
              <a:buFont typeface="Wingdings" pitchFamily="2" charset="2"/>
              <a:buNone/>
            </a:pPr>
            <a:r>
              <a:rPr lang="ru-RU" altLang="ru-RU" b="1">
                <a:solidFill>
                  <a:srgbClr val="000000"/>
                </a:solidFill>
              </a:rPr>
              <a:t>повышенная </a:t>
            </a:r>
          </a:p>
          <a:p>
            <a:pPr algn="ctr" eaLnBrk="1" hangingPunct="1">
              <a:spcBef>
                <a:spcPts val="700"/>
              </a:spcBef>
              <a:buFont typeface="Wingdings" pitchFamily="2" charset="2"/>
              <a:buNone/>
            </a:pPr>
            <a:r>
              <a:rPr lang="ru-RU" altLang="ru-RU" b="1">
                <a:solidFill>
                  <a:srgbClr val="000000"/>
                </a:solidFill>
              </a:rPr>
              <a:t>возбудимость</a:t>
            </a:r>
          </a:p>
          <a:p>
            <a:pPr algn="ctr" eaLnBrk="1" hangingPunct="1"/>
            <a:endParaRPr lang="ru-RU" altLang="ru-RU"/>
          </a:p>
        </p:txBody>
      </p:sp>
      <p:sp>
        <p:nvSpPr>
          <p:cNvPr id="140299" name="AutoShape 12"/>
          <p:cNvSpPr>
            <a:spLocks noChangeArrowheads="1"/>
          </p:cNvSpPr>
          <p:nvPr/>
        </p:nvSpPr>
        <p:spPr bwMode="auto">
          <a:xfrm>
            <a:off x="4716463" y="4581525"/>
            <a:ext cx="3960812" cy="914400"/>
          </a:xfrm>
          <a:prstGeom prst="roundRect">
            <a:avLst>
              <a:gd name="adj" fmla="val 16667"/>
            </a:avLst>
          </a:prstGeom>
          <a:solidFill>
            <a:srgbClr val="FCFEAE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ru-RU" altLang="ru-RU" b="1">
                <a:solidFill>
                  <a:srgbClr val="000000"/>
                </a:solidFill>
              </a:rPr>
              <a:t>негативизм</a:t>
            </a:r>
          </a:p>
        </p:txBody>
      </p:sp>
      <p:sp>
        <p:nvSpPr>
          <p:cNvPr id="140300" name="AutoShape 13"/>
          <p:cNvSpPr>
            <a:spLocks noChangeArrowheads="1"/>
          </p:cNvSpPr>
          <p:nvPr/>
        </p:nvSpPr>
        <p:spPr bwMode="auto">
          <a:xfrm>
            <a:off x="4716463" y="3500438"/>
            <a:ext cx="3959225" cy="914400"/>
          </a:xfrm>
          <a:prstGeom prst="roundRect">
            <a:avLst>
              <a:gd name="adj" fmla="val 16667"/>
            </a:avLst>
          </a:prstGeom>
          <a:solidFill>
            <a:srgbClr val="FCFEAE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ru-RU" altLang="ru-RU" b="1">
                <a:solidFill>
                  <a:srgbClr val="000000"/>
                </a:solidFill>
              </a:rPr>
              <a:t>снижение </a:t>
            </a:r>
          </a:p>
          <a:p>
            <a:pPr algn="ctr" eaLnBrk="1" hangingPunct="1"/>
            <a:r>
              <a:rPr lang="ru-RU" altLang="ru-RU" b="1">
                <a:solidFill>
                  <a:srgbClr val="000000"/>
                </a:solidFill>
              </a:rPr>
              <a:t>продуктивности</a:t>
            </a:r>
          </a:p>
        </p:txBody>
      </p:sp>
    </p:spTree>
    <p:extLst>
      <p:ext uri="{BB962C8B-B14F-4D97-AF65-F5344CB8AC3E}">
        <p14:creationId xmlns="" xmlns:p14="http://schemas.microsoft.com/office/powerpoint/2010/main" val="2168410809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AutoShape 4"/>
          <p:cNvSpPr>
            <a:spLocks noChangeArrowheads="1"/>
          </p:cNvSpPr>
          <p:nvPr/>
        </p:nvSpPr>
        <p:spPr bwMode="auto">
          <a:xfrm>
            <a:off x="323850" y="260350"/>
            <a:ext cx="8280400" cy="1042988"/>
          </a:xfrm>
          <a:prstGeom prst="bevel">
            <a:avLst>
              <a:gd name="adj" fmla="val 12500"/>
            </a:avLst>
          </a:prstGeom>
          <a:solidFill>
            <a:srgbClr val="FBA61B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ru-RU" altLang="ru-RU"/>
              <a:t>Специфические особенности психики и </a:t>
            </a:r>
          </a:p>
          <a:p>
            <a:pPr algn="ctr" eaLnBrk="1" hangingPunct="1"/>
            <a:r>
              <a:rPr lang="ru-RU" altLang="ru-RU"/>
              <a:t>поведения подростка</a:t>
            </a:r>
          </a:p>
        </p:txBody>
      </p:sp>
      <p:sp>
        <p:nvSpPr>
          <p:cNvPr id="141315" name="AutoShape 5"/>
          <p:cNvSpPr>
            <a:spLocks noChangeArrowheads="1"/>
          </p:cNvSpPr>
          <p:nvPr/>
        </p:nvSpPr>
        <p:spPr bwMode="auto">
          <a:xfrm>
            <a:off x="539750" y="5805488"/>
            <a:ext cx="7848600" cy="863600"/>
          </a:xfrm>
          <a:prstGeom prst="roundRect">
            <a:avLst>
              <a:gd name="adj" fmla="val 16667"/>
            </a:avLst>
          </a:prstGeom>
          <a:solidFill>
            <a:srgbClr val="FF99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ru-RU" altLang="ru-RU" sz="1800"/>
              <a:t>Подростковый возраст является сензитивным</a:t>
            </a:r>
          </a:p>
          <a:p>
            <a:pPr algn="ctr" eaLnBrk="1" hangingPunct="1"/>
            <a:r>
              <a:rPr lang="ru-RU" altLang="ru-RU" sz="1800"/>
              <a:t> для развития сложных движений и морального развития</a:t>
            </a:r>
          </a:p>
        </p:txBody>
      </p:sp>
      <p:sp>
        <p:nvSpPr>
          <p:cNvPr id="141316" name="AutoShape 6"/>
          <p:cNvSpPr>
            <a:spLocks noChangeArrowheads="1"/>
          </p:cNvSpPr>
          <p:nvPr/>
        </p:nvSpPr>
        <p:spPr bwMode="auto">
          <a:xfrm>
            <a:off x="684213" y="1557338"/>
            <a:ext cx="3525837" cy="4033837"/>
          </a:xfrm>
          <a:prstGeom prst="roundRect">
            <a:avLst>
              <a:gd name="adj" fmla="val 16667"/>
            </a:avLst>
          </a:prstGeom>
          <a:solidFill>
            <a:srgbClr val="FAFED4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marL="457200" indent="-457200" eaLnBrk="1" hangingPunct="1"/>
            <a:r>
              <a:rPr lang="ru-RU" altLang="ru-RU" sz="1200"/>
              <a:t>Поведенческие реакции:</a:t>
            </a:r>
          </a:p>
          <a:p>
            <a:pPr marL="457200" indent="-457200" eaLnBrk="1" hangingPunct="1"/>
            <a:r>
              <a:rPr lang="ru-RU" altLang="ru-RU" sz="1200"/>
              <a:t>1. Реакция отказа выражается в</a:t>
            </a:r>
          </a:p>
          <a:p>
            <a:pPr marL="457200" indent="-457200" eaLnBrk="1" hangingPunct="1"/>
            <a:r>
              <a:rPr lang="ru-RU" altLang="ru-RU" sz="1200"/>
              <a:t> отказе от обычных форм поведения;</a:t>
            </a:r>
          </a:p>
          <a:p>
            <a:pPr marL="457200" indent="-457200" eaLnBrk="1" hangingPunct="1"/>
            <a:r>
              <a:rPr lang="ru-RU" altLang="ru-RU" sz="1200"/>
              <a:t>2. Реакция оппозиции, протеста </a:t>
            </a:r>
          </a:p>
          <a:p>
            <a:pPr marL="457200" indent="-457200" eaLnBrk="1" hangingPunct="1"/>
            <a:r>
              <a:rPr lang="ru-RU" altLang="ru-RU" sz="1200"/>
              <a:t>проявляется в противопоставлении </a:t>
            </a:r>
          </a:p>
          <a:p>
            <a:pPr marL="457200" indent="-457200" eaLnBrk="1" hangingPunct="1"/>
            <a:r>
              <a:rPr lang="ru-RU" altLang="ru-RU" sz="1200"/>
              <a:t>своего поведения требуемому;</a:t>
            </a:r>
          </a:p>
          <a:p>
            <a:pPr marL="457200" indent="-457200" eaLnBrk="1" hangingPunct="1"/>
            <a:r>
              <a:rPr lang="ru-RU" altLang="ru-RU" sz="1200"/>
              <a:t>3. Реакция имитации проявляется в</a:t>
            </a:r>
          </a:p>
          <a:p>
            <a:pPr marL="457200" indent="-457200" eaLnBrk="1" hangingPunct="1"/>
            <a:r>
              <a:rPr lang="ru-RU" altLang="ru-RU" sz="1200"/>
              <a:t> подражании родным и  близким;</a:t>
            </a:r>
          </a:p>
          <a:p>
            <a:pPr marL="457200" indent="-457200" eaLnBrk="1" hangingPunct="1"/>
            <a:r>
              <a:rPr lang="ru-RU" altLang="ru-RU" sz="1200"/>
              <a:t>4. Реакция компенсации выражается </a:t>
            </a:r>
          </a:p>
          <a:p>
            <a:pPr marL="457200" indent="-457200" eaLnBrk="1" hangingPunct="1"/>
            <a:r>
              <a:rPr lang="ru-RU" altLang="ru-RU" sz="1200"/>
              <a:t>в стремлении восполнить свои </a:t>
            </a:r>
          </a:p>
          <a:p>
            <a:pPr marL="457200" indent="-457200" eaLnBrk="1" hangingPunct="1"/>
            <a:r>
              <a:rPr lang="ru-RU" altLang="ru-RU" sz="1200"/>
              <a:t>недостатки в одной области успехами </a:t>
            </a:r>
          </a:p>
          <a:p>
            <a:pPr marL="457200" indent="-457200" eaLnBrk="1" hangingPunct="1"/>
            <a:r>
              <a:rPr lang="ru-RU" altLang="ru-RU" sz="1200"/>
              <a:t>в другой;</a:t>
            </a:r>
          </a:p>
          <a:p>
            <a:pPr marL="457200" indent="-457200" eaLnBrk="1" hangingPunct="1"/>
            <a:r>
              <a:rPr lang="ru-RU" altLang="ru-RU" sz="1200"/>
              <a:t>5. Реакция гиперкомпенсации</a:t>
            </a:r>
          </a:p>
          <a:p>
            <a:pPr marL="457200" indent="-457200" eaLnBrk="1" hangingPunct="1"/>
            <a:r>
              <a:rPr lang="ru-RU" altLang="ru-RU" sz="1200"/>
              <a:t> обусловлена стремлением добиться </a:t>
            </a:r>
          </a:p>
          <a:p>
            <a:pPr marL="457200" indent="-457200" eaLnBrk="1" hangingPunct="1"/>
            <a:r>
              <a:rPr lang="ru-RU" altLang="ru-RU" sz="1200"/>
              <a:t>успеха именно в той  области, в</a:t>
            </a:r>
          </a:p>
          <a:p>
            <a:pPr marL="457200" indent="-457200" eaLnBrk="1" hangingPunct="1"/>
            <a:r>
              <a:rPr lang="ru-RU" altLang="ru-RU" sz="1200"/>
              <a:t> которой подросток  обнаруживает</a:t>
            </a:r>
          </a:p>
          <a:p>
            <a:pPr marL="457200" indent="-457200" eaLnBrk="1" hangingPunct="1"/>
            <a:r>
              <a:rPr lang="ru-RU" altLang="ru-RU" sz="1200"/>
              <a:t> наибольшую  несостоятельность.</a:t>
            </a:r>
          </a:p>
        </p:txBody>
      </p:sp>
      <p:sp>
        <p:nvSpPr>
          <p:cNvPr id="141317" name="AutoShape 7"/>
          <p:cNvSpPr>
            <a:spLocks noChangeArrowheads="1"/>
          </p:cNvSpPr>
          <p:nvPr/>
        </p:nvSpPr>
        <p:spPr bwMode="auto">
          <a:xfrm>
            <a:off x="4787900" y="1628775"/>
            <a:ext cx="3527425" cy="3960813"/>
          </a:xfrm>
          <a:prstGeom prst="roundRect">
            <a:avLst>
              <a:gd name="adj" fmla="val 13935"/>
            </a:avLst>
          </a:prstGeom>
          <a:solidFill>
            <a:srgbClr val="FAFED4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marL="457200" indent="-457200" eaLnBrk="1" hangingPunct="1"/>
            <a:r>
              <a:rPr lang="ru-RU" altLang="ru-RU" sz="1200"/>
              <a:t>Собственно подростковые</a:t>
            </a:r>
          </a:p>
          <a:p>
            <a:pPr marL="457200" indent="-457200" eaLnBrk="1" hangingPunct="1"/>
            <a:r>
              <a:rPr lang="ru-RU" altLang="ru-RU" sz="1200"/>
              <a:t> поведенческие реакции:</a:t>
            </a:r>
          </a:p>
          <a:p>
            <a:pPr marL="457200" indent="-457200" eaLnBrk="1" hangingPunct="1"/>
            <a:r>
              <a:rPr lang="ru-RU" altLang="ru-RU" sz="1200"/>
              <a:t>1. Реакция эмансипации отражает</a:t>
            </a:r>
          </a:p>
          <a:p>
            <a:pPr marL="457200" indent="-457200" eaLnBrk="1" hangingPunct="1"/>
            <a:r>
              <a:rPr lang="ru-RU" altLang="ru-RU" sz="1200"/>
              <a:t> стремление подростка к самостоятельности, </a:t>
            </a:r>
          </a:p>
          <a:p>
            <a:pPr marL="457200" indent="-457200" eaLnBrk="1" hangingPunct="1"/>
            <a:r>
              <a:rPr lang="ru-RU" altLang="ru-RU" sz="1200"/>
              <a:t>освобождению из-под опеки взрослых;</a:t>
            </a:r>
          </a:p>
          <a:p>
            <a:pPr marL="457200" indent="-457200" eaLnBrk="1" hangingPunct="1"/>
            <a:r>
              <a:rPr lang="ru-RU" altLang="ru-RU" sz="1200"/>
              <a:t>2. Реакция «отрицательной имитации» </a:t>
            </a:r>
          </a:p>
          <a:p>
            <a:pPr marL="457200" indent="-457200" eaLnBrk="1" hangingPunct="1"/>
            <a:r>
              <a:rPr lang="ru-RU" altLang="ru-RU" sz="1200"/>
              <a:t>проявляется в контрастном поведении</a:t>
            </a:r>
          </a:p>
          <a:p>
            <a:pPr marL="457200" indent="-457200" eaLnBrk="1" hangingPunct="1"/>
            <a:r>
              <a:rPr lang="ru-RU" altLang="ru-RU" sz="1200"/>
              <a:t> по отношению к членам семьи;</a:t>
            </a:r>
          </a:p>
          <a:p>
            <a:pPr marL="457200" indent="-457200" eaLnBrk="1" hangingPunct="1"/>
            <a:r>
              <a:rPr lang="ru-RU" altLang="ru-RU" sz="1200"/>
              <a:t>3. Реакция группирования имитации</a:t>
            </a:r>
          </a:p>
          <a:p>
            <a:pPr marL="457200" indent="-457200" eaLnBrk="1" hangingPunct="1"/>
            <a:r>
              <a:rPr lang="ru-RU" altLang="ru-RU" sz="1200"/>
              <a:t> проявляется в стремлении к спонтанному</a:t>
            </a:r>
          </a:p>
          <a:p>
            <a:pPr marL="457200" indent="-457200" eaLnBrk="1" hangingPunct="1"/>
            <a:r>
              <a:rPr lang="ru-RU" altLang="ru-RU" sz="1200"/>
              <a:t> образованию  подростковых групп;</a:t>
            </a:r>
          </a:p>
          <a:p>
            <a:pPr marL="457200" indent="-457200" eaLnBrk="1" hangingPunct="1"/>
            <a:r>
              <a:rPr lang="ru-RU" altLang="ru-RU" sz="1200"/>
              <a:t>4. Реакция увлечения (хобби-реакции)</a:t>
            </a:r>
          </a:p>
          <a:p>
            <a:pPr marL="457200" indent="-457200" eaLnBrk="1" hangingPunct="1"/>
            <a:r>
              <a:rPr lang="ru-RU" altLang="ru-RU" sz="1200"/>
              <a:t>Связана с увлечением спортом, </a:t>
            </a:r>
          </a:p>
          <a:p>
            <a:pPr marL="457200" indent="-457200" eaLnBrk="1" hangingPunct="1"/>
            <a:r>
              <a:rPr lang="ru-RU" altLang="ru-RU" sz="1200"/>
              <a:t>коллекционированием, азартными </a:t>
            </a:r>
          </a:p>
          <a:p>
            <a:pPr marL="457200" indent="-457200" eaLnBrk="1" hangingPunct="1"/>
            <a:r>
              <a:rPr lang="ru-RU" altLang="ru-RU" sz="1200"/>
              <a:t>играми и т.д.;</a:t>
            </a:r>
          </a:p>
          <a:p>
            <a:pPr marL="457200" indent="-457200" eaLnBrk="1" hangingPunct="1"/>
            <a:r>
              <a:rPr lang="ru-RU" altLang="ru-RU" sz="1200"/>
              <a:t>5. Реакции, обусловленные </a:t>
            </a:r>
          </a:p>
          <a:p>
            <a:pPr marL="457200" indent="-457200" eaLnBrk="1" hangingPunct="1"/>
            <a:r>
              <a:rPr lang="ru-RU" altLang="ru-RU" sz="1200"/>
              <a:t>формирующимся сексуальным </a:t>
            </a:r>
          </a:p>
          <a:p>
            <a:pPr marL="457200" indent="-457200" eaLnBrk="1" hangingPunct="1"/>
            <a:r>
              <a:rPr lang="ru-RU" altLang="ru-RU" sz="1200"/>
              <a:t>влечением (повышенный интерес я к</a:t>
            </a:r>
          </a:p>
          <a:p>
            <a:pPr marL="457200" indent="-457200" eaLnBrk="1" hangingPunct="1"/>
            <a:r>
              <a:rPr lang="ru-RU" altLang="ru-RU" sz="1200"/>
              <a:t>сексуальным проблемам, ранняя </a:t>
            </a:r>
          </a:p>
          <a:p>
            <a:pPr marL="457200" indent="-457200" eaLnBrk="1" hangingPunct="1"/>
            <a:r>
              <a:rPr lang="ru-RU" altLang="ru-RU" sz="1200"/>
              <a:t>половая жизнь и т. д.)</a:t>
            </a:r>
          </a:p>
        </p:txBody>
      </p:sp>
    </p:spTree>
    <p:extLst>
      <p:ext uri="{BB962C8B-B14F-4D97-AF65-F5344CB8AC3E}">
        <p14:creationId xmlns="" xmlns:p14="http://schemas.microsoft.com/office/powerpoint/2010/main" val="1173324478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750</Words>
  <Application>Microsoft Office PowerPoint</Application>
  <PresentationFormat>Экран (4:3)</PresentationFormat>
  <Paragraphs>137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Внутренние и внешние предпосылки подросткового кризиса</vt:lpstr>
      <vt:lpstr>Слайд 8</vt:lpstr>
      <vt:lpstr>Слайд 9</vt:lpstr>
      <vt:lpstr>Слайд 10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/>
  <cp:lastModifiedBy>Admin</cp:lastModifiedBy>
  <cp:revision>6</cp:revision>
  <dcterms:created xsi:type="dcterms:W3CDTF">2017-02-17T20:07:34Z</dcterms:created>
  <dcterms:modified xsi:type="dcterms:W3CDTF">2017-02-24T17:48:37Z</dcterms:modified>
</cp:coreProperties>
</file>