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1D394-42D6-4A7D-90BD-308E4955CD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89C17155-E4D9-4772-A1EA-49F32D481D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Адаптация</a:t>
          </a:r>
        </a:p>
      </dgm:t>
    </dgm:pt>
    <dgm:pt modelId="{6BABF82D-CA6B-4E48-8639-CAC87B670F5D}" type="parTrans" cxnId="{BBEC4640-85B4-439F-9E9C-CEF0A75C0905}">
      <dgm:prSet/>
      <dgm:spPr/>
    </dgm:pt>
    <dgm:pt modelId="{D3AF5237-96BF-4ED8-A484-735EBDE9F131}" type="sibTrans" cxnId="{BBEC4640-85B4-439F-9E9C-CEF0A75C0905}">
      <dgm:prSet/>
      <dgm:spPr/>
    </dgm:pt>
    <dgm:pt modelId="{E9108696-B7A1-4079-BE11-249DA7932B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Легкая</a:t>
          </a:r>
        </a:p>
      </dgm:t>
    </dgm:pt>
    <dgm:pt modelId="{2E5C6E35-0AEF-4021-9FA6-D42AE9DC8852}" type="parTrans" cxnId="{23960809-FF40-415A-9D95-3C3469C7EE5D}">
      <dgm:prSet/>
      <dgm:spPr/>
    </dgm:pt>
    <dgm:pt modelId="{30123E0D-C975-431A-A223-64F4771C6A21}" type="sibTrans" cxnId="{23960809-FF40-415A-9D95-3C3469C7EE5D}">
      <dgm:prSet/>
      <dgm:spPr/>
    </dgm:pt>
    <dgm:pt modelId="{BAA2FF57-068A-4AFA-A43D-363E626FB79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Средняя</a:t>
          </a:r>
        </a:p>
      </dgm:t>
    </dgm:pt>
    <dgm:pt modelId="{127E181D-F1CF-48EC-9C87-1294076C966C}" type="parTrans" cxnId="{B4F710E8-62FA-4DB2-9774-870E34999CDF}">
      <dgm:prSet/>
      <dgm:spPr/>
    </dgm:pt>
    <dgm:pt modelId="{C530B600-7FC3-4622-BC63-C1CD99CA629A}" type="sibTrans" cxnId="{B4F710E8-62FA-4DB2-9774-870E34999CDF}">
      <dgm:prSet/>
      <dgm:spPr/>
    </dgm:pt>
    <dgm:pt modelId="{6193B47C-A9F3-452D-AA33-F864E6E1B33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Тяжелая</a:t>
          </a:r>
        </a:p>
      </dgm:t>
    </dgm:pt>
    <dgm:pt modelId="{7149AF76-0C18-44E1-9039-B1E5616B64C9}" type="parTrans" cxnId="{759CEE35-9DA1-4DE6-9F14-525D1371024D}">
      <dgm:prSet/>
      <dgm:spPr/>
    </dgm:pt>
    <dgm:pt modelId="{2B394327-0CE6-41BE-A227-360412E440D1}" type="sibTrans" cxnId="{759CEE35-9DA1-4DE6-9F14-525D1371024D}">
      <dgm:prSet/>
      <dgm:spPr/>
    </dgm:pt>
    <dgm:pt modelId="{26E88964-C3E5-4EC5-94B8-EBBA47BDED1B}" type="pres">
      <dgm:prSet presAssocID="{AA21D394-42D6-4A7D-90BD-308E4955CD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7C1396-F0A6-4CDD-A8FB-745447154F91}" type="pres">
      <dgm:prSet presAssocID="{89C17155-E4D9-4772-A1EA-49F32D481D08}" presName="hierRoot1" presStyleCnt="0">
        <dgm:presLayoutVars>
          <dgm:hierBranch/>
        </dgm:presLayoutVars>
      </dgm:prSet>
      <dgm:spPr/>
    </dgm:pt>
    <dgm:pt modelId="{BC0CBB40-B0C8-418B-9EAF-F61882F979D3}" type="pres">
      <dgm:prSet presAssocID="{89C17155-E4D9-4772-A1EA-49F32D481D08}" presName="rootComposite1" presStyleCnt="0"/>
      <dgm:spPr/>
    </dgm:pt>
    <dgm:pt modelId="{C108FA73-C9FA-4783-9FEA-38A2944C9078}" type="pres">
      <dgm:prSet presAssocID="{89C17155-E4D9-4772-A1EA-49F32D481D0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605FFF0-058F-4ADC-BAB1-EB5153367BF0}" type="pres">
      <dgm:prSet presAssocID="{89C17155-E4D9-4772-A1EA-49F32D481D0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901DC34-AEFC-4B0F-B25A-D91683A46D5C}" type="pres">
      <dgm:prSet presAssocID="{89C17155-E4D9-4772-A1EA-49F32D481D08}" presName="hierChild2" presStyleCnt="0"/>
      <dgm:spPr/>
    </dgm:pt>
    <dgm:pt modelId="{2A5D5D88-F24C-416E-AEE4-89A0B03AFB25}" type="pres">
      <dgm:prSet presAssocID="{2E5C6E35-0AEF-4021-9FA6-D42AE9DC8852}" presName="Name35" presStyleLbl="parChTrans1D2" presStyleIdx="0" presStyleCnt="3"/>
      <dgm:spPr/>
    </dgm:pt>
    <dgm:pt modelId="{027216AC-4F6E-470B-A00C-BD3ABA6D2208}" type="pres">
      <dgm:prSet presAssocID="{E9108696-B7A1-4079-BE11-249DA7932B5B}" presName="hierRoot2" presStyleCnt="0">
        <dgm:presLayoutVars>
          <dgm:hierBranch/>
        </dgm:presLayoutVars>
      </dgm:prSet>
      <dgm:spPr/>
    </dgm:pt>
    <dgm:pt modelId="{AB85F81D-0B1D-496A-BA57-CF143353CA82}" type="pres">
      <dgm:prSet presAssocID="{E9108696-B7A1-4079-BE11-249DA7932B5B}" presName="rootComposite" presStyleCnt="0"/>
      <dgm:spPr/>
    </dgm:pt>
    <dgm:pt modelId="{E49E1FF5-D315-4247-9B17-0E746718EC5B}" type="pres">
      <dgm:prSet presAssocID="{E9108696-B7A1-4079-BE11-249DA7932B5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B62C9B-6B53-4B7E-8DE5-C4119431A2FB}" type="pres">
      <dgm:prSet presAssocID="{E9108696-B7A1-4079-BE11-249DA7932B5B}" presName="rootConnector" presStyleLbl="node2" presStyleIdx="0" presStyleCnt="3"/>
      <dgm:spPr/>
      <dgm:t>
        <a:bodyPr/>
        <a:lstStyle/>
        <a:p>
          <a:endParaRPr lang="ru-RU"/>
        </a:p>
      </dgm:t>
    </dgm:pt>
    <dgm:pt modelId="{FD7DCED9-FD67-4375-AFC0-2C3DFD58637A}" type="pres">
      <dgm:prSet presAssocID="{E9108696-B7A1-4079-BE11-249DA7932B5B}" presName="hierChild4" presStyleCnt="0"/>
      <dgm:spPr/>
    </dgm:pt>
    <dgm:pt modelId="{04A709B9-BD0F-4EE6-B41D-00A104BB0A95}" type="pres">
      <dgm:prSet presAssocID="{E9108696-B7A1-4079-BE11-249DA7932B5B}" presName="hierChild5" presStyleCnt="0"/>
      <dgm:spPr/>
    </dgm:pt>
    <dgm:pt modelId="{9FAA6793-CE21-4F54-AFE9-4C2E8FE1146E}" type="pres">
      <dgm:prSet presAssocID="{127E181D-F1CF-48EC-9C87-1294076C966C}" presName="Name35" presStyleLbl="parChTrans1D2" presStyleIdx="1" presStyleCnt="3"/>
      <dgm:spPr/>
    </dgm:pt>
    <dgm:pt modelId="{24950CBE-0C40-4296-819C-19C25F37F8F7}" type="pres">
      <dgm:prSet presAssocID="{BAA2FF57-068A-4AFA-A43D-363E626FB798}" presName="hierRoot2" presStyleCnt="0">
        <dgm:presLayoutVars>
          <dgm:hierBranch/>
        </dgm:presLayoutVars>
      </dgm:prSet>
      <dgm:spPr/>
    </dgm:pt>
    <dgm:pt modelId="{40644FAA-7F6B-4F6A-BB21-5A26DA9AC5C7}" type="pres">
      <dgm:prSet presAssocID="{BAA2FF57-068A-4AFA-A43D-363E626FB798}" presName="rootComposite" presStyleCnt="0"/>
      <dgm:spPr/>
    </dgm:pt>
    <dgm:pt modelId="{A6A5132F-281F-470A-B2F8-C8F9B88469A6}" type="pres">
      <dgm:prSet presAssocID="{BAA2FF57-068A-4AFA-A43D-363E626FB798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6E06805-0843-43F5-935C-E513E180E944}" type="pres">
      <dgm:prSet presAssocID="{BAA2FF57-068A-4AFA-A43D-363E626FB798}" presName="rootConnector" presStyleLbl="node2" presStyleIdx="1" presStyleCnt="3"/>
      <dgm:spPr/>
      <dgm:t>
        <a:bodyPr/>
        <a:lstStyle/>
        <a:p>
          <a:endParaRPr lang="ru-RU"/>
        </a:p>
      </dgm:t>
    </dgm:pt>
    <dgm:pt modelId="{ABC20D4E-691F-4858-BE0D-921BDD3FE145}" type="pres">
      <dgm:prSet presAssocID="{BAA2FF57-068A-4AFA-A43D-363E626FB798}" presName="hierChild4" presStyleCnt="0"/>
      <dgm:spPr/>
    </dgm:pt>
    <dgm:pt modelId="{C67D9AA9-88C4-486B-97B8-45D93A9B5C7E}" type="pres">
      <dgm:prSet presAssocID="{BAA2FF57-068A-4AFA-A43D-363E626FB798}" presName="hierChild5" presStyleCnt="0"/>
      <dgm:spPr/>
    </dgm:pt>
    <dgm:pt modelId="{E1B92F7C-4C95-4CEF-BBD4-23E094B5AD14}" type="pres">
      <dgm:prSet presAssocID="{7149AF76-0C18-44E1-9039-B1E5616B64C9}" presName="Name35" presStyleLbl="parChTrans1D2" presStyleIdx="2" presStyleCnt="3"/>
      <dgm:spPr/>
    </dgm:pt>
    <dgm:pt modelId="{54028E95-B377-4B49-B4A4-7D5B0DD30EE9}" type="pres">
      <dgm:prSet presAssocID="{6193B47C-A9F3-452D-AA33-F864E6E1B337}" presName="hierRoot2" presStyleCnt="0">
        <dgm:presLayoutVars>
          <dgm:hierBranch/>
        </dgm:presLayoutVars>
      </dgm:prSet>
      <dgm:spPr/>
    </dgm:pt>
    <dgm:pt modelId="{78D8B1D3-7D84-4113-89F9-6E63CA64FFBE}" type="pres">
      <dgm:prSet presAssocID="{6193B47C-A9F3-452D-AA33-F864E6E1B337}" presName="rootComposite" presStyleCnt="0"/>
      <dgm:spPr/>
    </dgm:pt>
    <dgm:pt modelId="{C16FEEB4-BC17-45FB-A5B9-A45188ED2200}" type="pres">
      <dgm:prSet presAssocID="{6193B47C-A9F3-452D-AA33-F864E6E1B33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247774-45C4-4BB0-B461-9B59F20D237E}" type="pres">
      <dgm:prSet presAssocID="{6193B47C-A9F3-452D-AA33-F864E6E1B337}" presName="rootConnector" presStyleLbl="node2" presStyleIdx="2" presStyleCnt="3"/>
      <dgm:spPr/>
      <dgm:t>
        <a:bodyPr/>
        <a:lstStyle/>
        <a:p>
          <a:endParaRPr lang="ru-RU"/>
        </a:p>
      </dgm:t>
    </dgm:pt>
    <dgm:pt modelId="{6DF329E1-8732-4E17-8651-504DC93E3EDF}" type="pres">
      <dgm:prSet presAssocID="{6193B47C-A9F3-452D-AA33-F864E6E1B337}" presName="hierChild4" presStyleCnt="0"/>
      <dgm:spPr/>
    </dgm:pt>
    <dgm:pt modelId="{313D2965-60A8-4813-A7E8-BB2660E9450C}" type="pres">
      <dgm:prSet presAssocID="{6193B47C-A9F3-452D-AA33-F864E6E1B337}" presName="hierChild5" presStyleCnt="0"/>
      <dgm:spPr/>
    </dgm:pt>
    <dgm:pt modelId="{877FA6E8-171E-4F69-927A-06D64D5B7738}" type="pres">
      <dgm:prSet presAssocID="{89C17155-E4D9-4772-A1EA-49F32D481D08}" presName="hierChild3" presStyleCnt="0"/>
      <dgm:spPr/>
    </dgm:pt>
  </dgm:ptLst>
  <dgm:cxnLst>
    <dgm:cxn modelId="{C73F61F8-B771-41B6-9CD2-7656B026E1E6}" type="presOf" srcId="{E9108696-B7A1-4079-BE11-249DA7932B5B}" destId="{E49E1FF5-D315-4247-9B17-0E746718EC5B}" srcOrd="0" destOrd="0" presId="urn:microsoft.com/office/officeart/2005/8/layout/orgChart1"/>
    <dgm:cxn modelId="{A620A246-6C36-4078-B93D-9394B630D2B6}" type="presOf" srcId="{6193B47C-A9F3-452D-AA33-F864E6E1B337}" destId="{AD247774-45C4-4BB0-B461-9B59F20D237E}" srcOrd="1" destOrd="0" presId="urn:microsoft.com/office/officeart/2005/8/layout/orgChart1"/>
    <dgm:cxn modelId="{36CC97E9-0416-493D-9B99-C4E3BE12B3C0}" type="presOf" srcId="{E9108696-B7A1-4079-BE11-249DA7932B5B}" destId="{FDB62C9B-6B53-4B7E-8DE5-C4119431A2FB}" srcOrd="1" destOrd="0" presId="urn:microsoft.com/office/officeart/2005/8/layout/orgChart1"/>
    <dgm:cxn modelId="{27B9B3F8-6981-4283-88BE-412E8E24CDE0}" type="presOf" srcId="{89C17155-E4D9-4772-A1EA-49F32D481D08}" destId="{C108FA73-C9FA-4783-9FEA-38A2944C9078}" srcOrd="0" destOrd="0" presId="urn:microsoft.com/office/officeart/2005/8/layout/orgChart1"/>
    <dgm:cxn modelId="{72317FFE-31DC-425E-9A34-FF0F8DBC6ECE}" type="presOf" srcId="{2E5C6E35-0AEF-4021-9FA6-D42AE9DC8852}" destId="{2A5D5D88-F24C-416E-AEE4-89A0B03AFB25}" srcOrd="0" destOrd="0" presId="urn:microsoft.com/office/officeart/2005/8/layout/orgChart1"/>
    <dgm:cxn modelId="{F11AFD29-52BE-4577-B4A9-61404F24ACDA}" type="presOf" srcId="{BAA2FF57-068A-4AFA-A43D-363E626FB798}" destId="{86E06805-0843-43F5-935C-E513E180E944}" srcOrd="1" destOrd="0" presId="urn:microsoft.com/office/officeart/2005/8/layout/orgChart1"/>
    <dgm:cxn modelId="{66919137-F113-4A4F-9419-58275D31A61B}" type="presOf" srcId="{89C17155-E4D9-4772-A1EA-49F32D481D08}" destId="{9605FFF0-058F-4ADC-BAB1-EB5153367BF0}" srcOrd="1" destOrd="0" presId="urn:microsoft.com/office/officeart/2005/8/layout/orgChart1"/>
    <dgm:cxn modelId="{3993719F-5CF1-469A-85F5-754AEAED7294}" type="presOf" srcId="{7149AF76-0C18-44E1-9039-B1E5616B64C9}" destId="{E1B92F7C-4C95-4CEF-BBD4-23E094B5AD14}" srcOrd="0" destOrd="0" presId="urn:microsoft.com/office/officeart/2005/8/layout/orgChart1"/>
    <dgm:cxn modelId="{BBEC4640-85B4-439F-9E9C-CEF0A75C0905}" srcId="{AA21D394-42D6-4A7D-90BD-308E4955CD5D}" destId="{89C17155-E4D9-4772-A1EA-49F32D481D08}" srcOrd="0" destOrd="0" parTransId="{6BABF82D-CA6B-4E48-8639-CAC87B670F5D}" sibTransId="{D3AF5237-96BF-4ED8-A484-735EBDE9F131}"/>
    <dgm:cxn modelId="{B4F710E8-62FA-4DB2-9774-870E34999CDF}" srcId="{89C17155-E4D9-4772-A1EA-49F32D481D08}" destId="{BAA2FF57-068A-4AFA-A43D-363E626FB798}" srcOrd="1" destOrd="0" parTransId="{127E181D-F1CF-48EC-9C87-1294076C966C}" sibTransId="{C530B600-7FC3-4622-BC63-C1CD99CA629A}"/>
    <dgm:cxn modelId="{3BD508C6-51D4-4E9A-B5D4-BB78ADD3AF2A}" type="presOf" srcId="{6193B47C-A9F3-452D-AA33-F864E6E1B337}" destId="{C16FEEB4-BC17-45FB-A5B9-A45188ED2200}" srcOrd="0" destOrd="0" presId="urn:microsoft.com/office/officeart/2005/8/layout/orgChart1"/>
    <dgm:cxn modelId="{D7CB1655-6962-4EF0-BF98-0D36FA811BB4}" type="presOf" srcId="{AA21D394-42D6-4A7D-90BD-308E4955CD5D}" destId="{26E88964-C3E5-4EC5-94B8-EBBA47BDED1B}" srcOrd="0" destOrd="0" presId="urn:microsoft.com/office/officeart/2005/8/layout/orgChart1"/>
    <dgm:cxn modelId="{759CEE35-9DA1-4DE6-9F14-525D1371024D}" srcId="{89C17155-E4D9-4772-A1EA-49F32D481D08}" destId="{6193B47C-A9F3-452D-AA33-F864E6E1B337}" srcOrd="2" destOrd="0" parTransId="{7149AF76-0C18-44E1-9039-B1E5616B64C9}" sibTransId="{2B394327-0CE6-41BE-A227-360412E440D1}"/>
    <dgm:cxn modelId="{23960809-FF40-415A-9D95-3C3469C7EE5D}" srcId="{89C17155-E4D9-4772-A1EA-49F32D481D08}" destId="{E9108696-B7A1-4079-BE11-249DA7932B5B}" srcOrd="0" destOrd="0" parTransId="{2E5C6E35-0AEF-4021-9FA6-D42AE9DC8852}" sibTransId="{30123E0D-C975-431A-A223-64F4771C6A21}"/>
    <dgm:cxn modelId="{18CBC493-D298-4B94-9B59-B5F526E20733}" type="presOf" srcId="{BAA2FF57-068A-4AFA-A43D-363E626FB798}" destId="{A6A5132F-281F-470A-B2F8-C8F9B88469A6}" srcOrd="0" destOrd="0" presId="urn:microsoft.com/office/officeart/2005/8/layout/orgChart1"/>
    <dgm:cxn modelId="{B8A2951A-FA8B-4426-9618-D244D5DC4D1C}" type="presOf" srcId="{127E181D-F1CF-48EC-9C87-1294076C966C}" destId="{9FAA6793-CE21-4F54-AFE9-4C2E8FE1146E}" srcOrd="0" destOrd="0" presId="urn:microsoft.com/office/officeart/2005/8/layout/orgChart1"/>
    <dgm:cxn modelId="{8AC4C7E5-7774-4FE2-A3A5-61BABAE557D6}" type="presParOf" srcId="{26E88964-C3E5-4EC5-94B8-EBBA47BDED1B}" destId="{9B7C1396-F0A6-4CDD-A8FB-745447154F91}" srcOrd="0" destOrd="0" presId="urn:microsoft.com/office/officeart/2005/8/layout/orgChart1"/>
    <dgm:cxn modelId="{CB5D07B2-34D3-416E-884F-612C3D04069E}" type="presParOf" srcId="{9B7C1396-F0A6-4CDD-A8FB-745447154F91}" destId="{BC0CBB40-B0C8-418B-9EAF-F61882F979D3}" srcOrd="0" destOrd="0" presId="urn:microsoft.com/office/officeart/2005/8/layout/orgChart1"/>
    <dgm:cxn modelId="{1A79D243-669B-44C1-98C9-B007EDFD8B13}" type="presParOf" srcId="{BC0CBB40-B0C8-418B-9EAF-F61882F979D3}" destId="{C108FA73-C9FA-4783-9FEA-38A2944C9078}" srcOrd="0" destOrd="0" presId="urn:microsoft.com/office/officeart/2005/8/layout/orgChart1"/>
    <dgm:cxn modelId="{613044DF-2618-4DE9-93DE-9A7D772CB243}" type="presParOf" srcId="{BC0CBB40-B0C8-418B-9EAF-F61882F979D3}" destId="{9605FFF0-058F-4ADC-BAB1-EB5153367BF0}" srcOrd="1" destOrd="0" presId="urn:microsoft.com/office/officeart/2005/8/layout/orgChart1"/>
    <dgm:cxn modelId="{40CDF983-9B4F-44D8-9387-78B1168E4AFD}" type="presParOf" srcId="{9B7C1396-F0A6-4CDD-A8FB-745447154F91}" destId="{A901DC34-AEFC-4B0F-B25A-D91683A46D5C}" srcOrd="1" destOrd="0" presId="urn:microsoft.com/office/officeart/2005/8/layout/orgChart1"/>
    <dgm:cxn modelId="{38C40A91-A186-491B-AED1-8584A5B316FB}" type="presParOf" srcId="{A901DC34-AEFC-4B0F-B25A-D91683A46D5C}" destId="{2A5D5D88-F24C-416E-AEE4-89A0B03AFB25}" srcOrd="0" destOrd="0" presId="urn:microsoft.com/office/officeart/2005/8/layout/orgChart1"/>
    <dgm:cxn modelId="{579BA38A-F074-4DD5-AB4C-990E9499C72E}" type="presParOf" srcId="{A901DC34-AEFC-4B0F-B25A-D91683A46D5C}" destId="{027216AC-4F6E-470B-A00C-BD3ABA6D2208}" srcOrd="1" destOrd="0" presId="urn:microsoft.com/office/officeart/2005/8/layout/orgChart1"/>
    <dgm:cxn modelId="{BC00A6C5-BC4F-425B-B683-3456D065EA31}" type="presParOf" srcId="{027216AC-4F6E-470B-A00C-BD3ABA6D2208}" destId="{AB85F81D-0B1D-496A-BA57-CF143353CA82}" srcOrd="0" destOrd="0" presId="urn:microsoft.com/office/officeart/2005/8/layout/orgChart1"/>
    <dgm:cxn modelId="{83AA54BA-BAC1-4A93-8094-59BC59EE65D3}" type="presParOf" srcId="{AB85F81D-0B1D-496A-BA57-CF143353CA82}" destId="{E49E1FF5-D315-4247-9B17-0E746718EC5B}" srcOrd="0" destOrd="0" presId="urn:microsoft.com/office/officeart/2005/8/layout/orgChart1"/>
    <dgm:cxn modelId="{0511139C-D6AD-4C34-B7E5-3A0107A3F7A6}" type="presParOf" srcId="{AB85F81D-0B1D-496A-BA57-CF143353CA82}" destId="{FDB62C9B-6B53-4B7E-8DE5-C4119431A2FB}" srcOrd="1" destOrd="0" presId="urn:microsoft.com/office/officeart/2005/8/layout/orgChart1"/>
    <dgm:cxn modelId="{99EE0F6D-2081-4236-B72F-AF51B8B27688}" type="presParOf" srcId="{027216AC-4F6E-470B-A00C-BD3ABA6D2208}" destId="{FD7DCED9-FD67-4375-AFC0-2C3DFD58637A}" srcOrd="1" destOrd="0" presId="urn:microsoft.com/office/officeart/2005/8/layout/orgChart1"/>
    <dgm:cxn modelId="{6469C1A8-C1BB-4505-B3A7-EC69D493B10C}" type="presParOf" srcId="{027216AC-4F6E-470B-A00C-BD3ABA6D2208}" destId="{04A709B9-BD0F-4EE6-B41D-00A104BB0A95}" srcOrd="2" destOrd="0" presId="urn:microsoft.com/office/officeart/2005/8/layout/orgChart1"/>
    <dgm:cxn modelId="{F20FAEFF-9D73-4248-A9A7-5AE62CF2209C}" type="presParOf" srcId="{A901DC34-AEFC-4B0F-B25A-D91683A46D5C}" destId="{9FAA6793-CE21-4F54-AFE9-4C2E8FE1146E}" srcOrd="2" destOrd="0" presId="urn:microsoft.com/office/officeart/2005/8/layout/orgChart1"/>
    <dgm:cxn modelId="{A54E0FB7-43FA-49DB-9A5B-A7DEB0F13746}" type="presParOf" srcId="{A901DC34-AEFC-4B0F-B25A-D91683A46D5C}" destId="{24950CBE-0C40-4296-819C-19C25F37F8F7}" srcOrd="3" destOrd="0" presId="urn:microsoft.com/office/officeart/2005/8/layout/orgChart1"/>
    <dgm:cxn modelId="{7EB630D9-7EA8-4C8F-BF43-FA0B12A23611}" type="presParOf" srcId="{24950CBE-0C40-4296-819C-19C25F37F8F7}" destId="{40644FAA-7F6B-4F6A-BB21-5A26DA9AC5C7}" srcOrd="0" destOrd="0" presId="urn:microsoft.com/office/officeart/2005/8/layout/orgChart1"/>
    <dgm:cxn modelId="{FFF65247-541B-4DE4-8B15-FA03BBF129D0}" type="presParOf" srcId="{40644FAA-7F6B-4F6A-BB21-5A26DA9AC5C7}" destId="{A6A5132F-281F-470A-B2F8-C8F9B88469A6}" srcOrd="0" destOrd="0" presId="urn:microsoft.com/office/officeart/2005/8/layout/orgChart1"/>
    <dgm:cxn modelId="{9E556393-7BC3-4C99-94F2-B9709F0BAF62}" type="presParOf" srcId="{40644FAA-7F6B-4F6A-BB21-5A26DA9AC5C7}" destId="{86E06805-0843-43F5-935C-E513E180E944}" srcOrd="1" destOrd="0" presId="urn:microsoft.com/office/officeart/2005/8/layout/orgChart1"/>
    <dgm:cxn modelId="{F8342F65-CBC5-4A3F-B884-4CB2EFC0D004}" type="presParOf" srcId="{24950CBE-0C40-4296-819C-19C25F37F8F7}" destId="{ABC20D4E-691F-4858-BE0D-921BDD3FE145}" srcOrd="1" destOrd="0" presId="urn:microsoft.com/office/officeart/2005/8/layout/orgChart1"/>
    <dgm:cxn modelId="{112A1A2B-82F8-4508-84BD-307C7845A39D}" type="presParOf" srcId="{24950CBE-0C40-4296-819C-19C25F37F8F7}" destId="{C67D9AA9-88C4-486B-97B8-45D93A9B5C7E}" srcOrd="2" destOrd="0" presId="urn:microsoft.com/office/officeart/2005/8/layout/orgChart1"/>
    <dgm:cxn modelId="{B530BC4E-978C-4789-AA67-20234A346D77}" type="presParOf" srcId="{A901DC34-AEFC-4B0F-B25A-D91683A46D5C}" destId="{E1B92F7C-4C95-4CEF-BBD4-23E094B5AD14}" srcOrd="4" destOrd="0" presId="urn:microsoft.com/office/officeart/2005/8/layout/orgChart1"/>
    <dgm:cxn modelId="{6CD4B835-0681-407F-8C1E-EC02DFC66C3B}" type="presParOf" srcId="{A901DC34-AEFC-4B0F-B25A-D91683A46D5C}" destId="{54028E95-B377-4B49-B4A4-7D5B0DD30EE9}" srcOrd="5" destOrd="0" presId="urn:microsoft.com/office/officeart/2005/8/layout/orgChart1"/>
    <dgm:cxn modelId="{98A56C97-EBFA-418D-A89D-A9554B0A375F}" type="presParOf" srcId="{54028E95-B377-4B49-B4A4-7D5B0DD30EE9}" destId="{78D8B1D3-7D84-4113-89F9-6E63CA64FFBE}" srcOrd="0" destOrd="0" presId="urn:microsoft.com/office/officeart/2005/8/layout/orgChart1"/>
    <dgm:cxn modelId="{4EB0F1F0-22A1-4229-957C-B7DE244A5581}" type="presParOf" srcId="{78D8B1D3-7D84-4113-89F9-6E63CA64FFBE}" destId="{C16FEEB4-BC17-45FB-A5B9-A45188ED2200}" srcOrd="0" destOrd="0" presId="urn:microsoft.com/office/officeart/2005/8/layout/orgChart1"/>
    <dgm:cxn modelId="{2A59013A-4A4E-4230-AF15-217FF3471166}" type="presParOf" srcId="{78D8B1D3-7D84-4113-89F9-6E63CA64FFBE}" destId="{AD247774-45C4-4BB0-B461-9B59F20D237E}" srcOrd="1" destOrd="0" presId="urn:microsoft.com/office/officeart/2005/8/layout/orgChart1"/>
    <dgm:cxn modelId="{8210CC99-C789-4469-B364-F95C9FA7ED7F}" type="presParOf" srcId="{54028E95-B377-4B49-B4A4-7D5B0DD30EE9}" destId="{6DF329E1-8732-4E17-8651-504DC93E3EDF}" srcOrd="1" destOrd="0" presId="urn:microsoft.com/office/officeart/2005/8/layout/orgChart1"/>
    <dgm:cxn modelId="{62B9DEBF-463C-4745-8A52-D5E7CBC9B9A9}" type="presParOf" srcId="{54028E95-B377-4B49-B4A4-7D5B0DD30EE9}" destId="{313D2965-60A8-4813-A7E8-BB2660E9450C}" srcOrd="2" destOrd="0" presId="urn:microsoft.com/office/officeart/2005/8/layout/orgChart1"/>
    <dgm:cxn modelId="{7D8347DF-DD03-467A-A9C6-DCCA3873A2C2}" type="presParOf" srcId="{9B7C1396-F0A6-4CDD-A8FB-745447154F91}" destId="{877FA6E8-171E-4F69-927A-06D64D5B7738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B92F7C-4C95-4CEF-BBD4-23E094B5AD14}">
      <dsp:nvSpPr>
        <dsp:cNvPr id="0" name=""/>
        <dsp:cNvSpPr/>
      </dsp:nvSpPr>
      <dsp:spPr>
        <a:xfrm>
          <a:off x="3886993" y="1818756"/>
          <a:ext cx="2750076" cy="477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643"/>
              </a:lnTo>
              <a:lnTo>
                <a:pt x="2750076" y="238643"/>
              </a:lnTo>
              <a:lnTo>
                <a:pt x="2750076" y="477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AA6793-CE21-4F54-AFE9-4C2E8FE1146E}">
      <dsp:nvSpPr>
        <dsp:cNvPr id="0" name=""/>
        <dsp:cNvSpPr/>
      </dsp:nvSpPr>
      <dsp:spPr>
        <a:xfrm>
          <a:off x="3841273" y="1818756"/>
          <a:ext cx="91440" cy="4772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7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5D5D88-F24C-416E-AEE4-89A0B03AFB25}">
      <dsp:nvSpPr>
        <dsp:cNvPr id="0" name=""/>
        <dsp:cNvSpPr/>
      </dsp:nvSpPr>
      <dsp:spPr>
        <a:xfrm>
          <a:off x="1136917" y="1818756"/>
          <a:ext cx="2750076" cy="477286"/>
        </a:xfrm>
        <a:custGeom>
          <a:avLst/>
          <a:gdLst/>
          <a:ahLst/>
          <a:cxnLst/>
          <a:rect l="0" t="0" r="0" b="0"/>
          <a:pathLst>
            <a:path>
              <a:moveTo>
                <a:pt x="2750076" y="0"/>
              </a:moveTo>
              <a:lnTo>
                <a:pt x="2750076" y="238643"/>
              </a:lnTo>
              <a:lnTo>
                <a:pt x="0" y="238643"/>
              </a:lnTo>
              <a:lnTo>
                <a:pt x="0" y="477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08FA73-C9FA-4783-9FEA-38A2944C9078}">
      <dsp:nvSpPr>
        <dsp:cNvPr id="0" name=""/>
        <dsp:cNvSpPr/>
      </dsp:nvSpPr>
      <dsp:spPr>
        <a:xfrm>
          <a:off x="2750598" y="682361"/>
          <a:ext cx="2272790" cy="11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Адаптация</a:t>
          </a:r>
        </a:p>
      </dsp:txBody>
      <dsp:txXfrm>
        <a:off x="2750598" y="682361"/>
        <a:ext cx="2272790" cy="1136395"/>
      </dsp:txXfrm>
    </dsp:sp>
    <dsp:sp modelId="{E49E1FF5-D315-4247-9B17-0E746718EC5B}">
      <dsp:nvSpPr>
        <dsp:cNvPr id="0" name=""/>
        <dsp:cNvSpPr/>
      </dsp:nvSpPr>
      <dsp:spPr>
        <a:xfrm>
          <a:off x="521" y="2296043"/>
          <a:ext cx="2272790" cy="11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Легкая</a:t>
          </a:r>
        </a:p>
      </dsp:txBody>
      <dsp:txXfrm>
        <a:off x="521" y="2296043"/>
        <a:ext cx="2272790" cy="1136395"/>
      </dsp:txXfrm>
    </dsp:sp>
    <dsp:sp modelId="{A6A5132F-281F-470A-B2F8-C8F9B88469A6}">
      <dsp:nvSpPr>
        <dsp:cNvPr id="0" name=""/>
        <dsp:cNvSpPr/>
      </dsp:nvSpPr>
      <dsp:spPr>
        <a:xfrm>
          <a:off x="2750598" y="2296043"/>
          <a:ext cx="2272790" cy="11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Средняя</a:t>
          </a:r>
        </a:p>
      </dsp:txBody>
      <dsp:txXfrm>
        <a:off x="2750598" y="2296043"/>
        <a:ext cx="2272790" cy="1136395"/>
      </dsp:txXfrm>
    </dsp:sp>
    <dsp:sp modelId="{C16FEEB4-BC17-45FB-A5B9-A45188ED2200}">
      <dsp:nvSpPr>
        <dsp:cNvPr id="0" name=""/>
        <dsp:cNvSpPr/>
      </dsp:nvSpPr>
      <dsp:spPr>
        <a:xfrm>
          <a:off x="5500675" y="2296043"/>
          <a:ext cx="2272790" cy="11363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7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rPr>
            <a:t>Тяжелая</a:t>
          </a:r>
        </a:p>
      </dsp:txBody>
      <dsp:txXfrm>
        <a:off x="5500675" y="2296043"/>
        <a:ext cx="2272790" cy="1136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9450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707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1137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001CC-70B2-4581-A320-25AD617F24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76685709"/>
      </p:ext>
    </p:extLst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0931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877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36035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668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725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3827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9015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893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37645-08D1-4E8A-8D4B-F9BAA374F6CC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E0375-7413-49D8-90FA-F840D4BFF6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17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foto.detstvo.ru/school/1september/358624-Perviej-raz-v-perviej-klass.html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6"/>
          <p:cNvSpPr>
            <a:spLocks noChangeArrowheads="1"/>
          </p:cNvSpPr>
          <p:nvPr/>
        </p:nvSpPr>
        <p:spPr bwMode="auto">
          <a:xfrm>
            <a:off x="2195513" y="0"/>
            <a:ext cx="6227762" cy="4164013"/>
          </a:xfrm>
          <a:prstGeom prst="cloudCallout">
            <a:avLst>
              <a:gd name="adj1" fmla="val -14083"/>
              <a:gd name="adj2" fmla="val 61324"/>
            </a:avLst>
          </a:prstGeom>
          <a:solidFill>
            <a:srgbClr val="66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1800">
                <a:solidFill>
                  <a:srgbClr val="000000"/>
                </a:solidFill>
              </a:rPr>
              <a:t>Вершина детства.</a:t>
            </a:r>
          </a:p>
          <a:p>
            <a:pPr eaLnBrk="1" hangingPunct="1"/>
            <a:r>
              <a:rPr lang="ru-RU" altLang="ru-RU" sz="1800">
                <a:solidFill>
                  <a:srgbClr val="000000"/>
                </a:solidFill>
              </a:rPr>
              <a:t>Именно так называют младший школьный возраст (от 6-7 до 10-11 лет).</a:t>
            </a:r>
          </a:p>
          <a:p>
            <a:pPr eaLnBrk="1" hangingPunct="1"/>
            <a:r>
              <a:rPr lang="ru-RU" altLang="ru-RU" sz="1800">
                <a:solidFill>
                  <a:srgbClr val="000000"/>
                </a:solidFill>
              </a:rPr>
              <a:t>Ребенок сохраняет много детских качеств: легкомыслие, наивность, взгляд на взрослого снизу вверх.</a:t>
            </a:r>
          </a:p>
          <a:p>
            <a:pPr eaLnBrk="1" hangingPunct="1"/>
            <a:r>
              <a:rPr lang="ru-RU" altLang="ru-RU" sz="1800">
                <a:solidFill>
                  <a:srgbClr val="000000"/>
                </a:solidFill>
              </a:rPr>
              <a:t>Но уже начинает утрачивать детскую непосредственность в поведении и у него появляется другая логика мышления.</a:t>
            </a:r>
          </a:p>
          <a:p>
            <a:pPr eaLnBrk="1" hangingPunct="1"/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04451" name="AutoShape 4"/>
          <p:cNvSpPr>
            <a:spLocks noChangeArrowheads="1"/>
          </p:cNvSpPr>
          <p:nvPr/>
        </p:nvSpPr>
        <p:spPr bwMode="auto">
          <a:xfrm>
            <a:off x="971550" y="3711575"/>
            <a:ext cx="5111750" cy="3146425"/>
          </a:xfrm>
          <a:prstGeom prst="irregularSeal2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solidFill>
                  <a:srgbClr val="000000"/>
                </a:solidFill>
              </a:rPr>
              <a:t>Младший</a:t>
            </a:r>
          </a:p>
          <a:p>
            <a:pPr algn="ctr" eaLnBrk="1" hangingPunct="1"/>
            <a:r>
              <a:rPr lang="ru-RU" altLang="ru-RU">
                <a:solidFill>
                  <a:srgbClr val="000000"/>
                </a:solidFill>
              </a:rPr>
              <a:t> школьный возраст</a:t>
            </a:r>
          </a:p>
        </p:txBody>
      </p:sp>
      <p:pic>
        <p:nvPicPr>
          <p:cNvPr id="104452" name="Picture 11" descr="Первый раз в первый класс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652963"/>
            <a:ext cx="14192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007219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5"/>
          <p:cNvSpPr>
            <a:spLocks noChangeArrowheads="1"/>
          </p:cNvSpPr>
          <p:nvPr/>
        </p:nvSpPr>
        <p:spPr bwMode="auto">
          <a:xfrm>
            <a:off x="395288" y="333375"/>
            <a:ext cx="7921625" cy="1150938"/>
          </a:xfrm>
          <a:prstGeom prst="ribbon2">
            <a:avLst>
              <a:gd name="adj1" fmla="val 12500"/>
              <a:gd name="adj2" fmla="val 50000"/>
            </a:avLst>
          </a:prstGeom>
          <a:solidFill>
            <a:srgbClr val="FCFEA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solidFill>
                  <a:srgbClr val="FF0000"/>
                </a:solidFill>
              </a:rPr>
              <a:t>Типы учебных действий</a:t>
            </a:r>
          </a:p>
        </p:txBody>
      </p:sp>
      <p:sp>
        <p:nvSpPr>
          <p:cNvPr id="112643" name="Oval 6"/>
          <p:cNvSpPr>
            <a:spLocks noChangeArrowheads="1"/>
          </p:cNvSpPr>
          <p:nvPr/>
        </p:nvSpPr>
        <p:spPr bwMode="auto">
          <a:xfrm>
            <a:off x="323850" y="4581525"/>
            <a:ext cx="3671888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</a:pPr>
            <a:endParaRPr lang="ru-RU" altLang="ru-RU" b="1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b="1"/>
              <a:t>Сравнения</a:t>
            </a:r>
          </a:p>
          <a:p>
            <a:pPr algn="ctr" eaLnBrk="1" hangingPunct="1">
              <a:buFontTx/>
              <a:buChar char="•"/>
            </a:pPr>
            <a:endParaRPr lang="ru-RU" altLang="ru-RU" b="1"/>
          </a:p>
        </p:txBody>
      </p:sp>
      <p:sp>
        <p:nvSpPr>
          <p:cNvPr id="112644" name="Oval 7"/>
          <p:cNvSpPr>
            <a:spLocks noChangeArrowheads="1"/>
          </p:cNvSpPr>
          <p:nvPr/>
        </p:nvSpPr>
        <p:spPr bwMode="auto">
          <a:xfrm>
            <a:off x="323850" y="3141663"/>
            <a:ext cx="3671888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b="1"/>
              <a:t>Умственные</a:t>
            </a:r>
          </a:p>
        </p:txBody>
      </p:sp>
      <p:sp>
        <p:nvSpPr>
          <p:cNvPr id="112645" name="Oval 8"/>
          <p:cNvSpPr>
            <a:spLocks noChangeArrowheads="1"/>
          </p:cNvSpPr>
          <p:nvPr/>
        </p:nvSpPr>
        <p:spPr bwMode="auto">
          <a:xfrm>
            <a:off x="4284663" y="1916113"/>
            <a:ext cx="3671887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b="1"/>
              <a:t>Словесные</a:t>
            </a:r>
          </a:p>
        </p:txBody>
      </p:sp>
      <p:sp>
        <p:nvSpPr>
          <p:cNvPr id="112646" name="Oval 9"/>
          <p:cNvSpPr>
            <a:spLocks noChangeArrowheads="1"/>
          </p:cNvSpPr>
          <p:nvPr/>
        </p:nvSpPr>
        <p:spPr bwMode="auto">
          <a:xfrm>
            <a:off x="539750" y="1844675"/>
            <a:ext cx="3671888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endParaRPr lang="ru-RU" altLang="ru-RU" b="1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ru-RU" altLang="ru-RU" b="1"/>
              <a:t>Предметные</a:t>
            </a:r>
          </a:p>
          <a:p>
            <a:pPr algn="ctr" eaLnBrk="1" hangingPunct="1"/>
            <a:endParaRPr lang="ru-RU" altLang="ru-RU" b="1"/>
          </a:p>
        </p:txBody>
      </p:sp>
      <p:sp>
        <p:nvSpPr>
          <p:cNvPr id="112647" name="Oval 10"/>
          <p:cNvSpPr>
            <a:spLocks noChangeArrowheads="1"/>
          </p:cNvSpPr>
          <p:nvPr/>
        </p:nvSpPr>
        <p:spPr bwMode="auto">
          <a:xfrm>
            <a:off x="4500563" y="4581525"/>
            <a:ext cx="3671887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b="1"/>
              <a:t>Сопоставления</a:t>
            </a:r>
          </a:p>
        </p:txBody>
      </p:sp>
      <p:sp>
        <p:nvSpPr>
          <p:cNvPr id="112648" name="Oval 11"/>
          <p:cNvSpPr>
            <a:spLocks noChangeArrowheads="1"/>
          </p:cNvSpPr>
          <p:nvPr/>
        </p:nvSpPr>
        <p:spPr bwMode="auto">
          <a:xfrm>
            <a:off x="4356100" y="3141663"/>
            <a:ext cx="3671888" cy="914400"/>
          </a:xfrm>
          <a:prstGeom prst="ellipse">
            <a:avLst/>
          </a:prstGeom>
          <a:solidFill>
            <a:srgbClr val="FFCC66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b="1"/>
              <a:t>Моделирования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6170797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2800" smtClean="0">
                <a:solidFill>
                  <a:schemeClr val="accent2"/>
                </a:solidFill>
              </a:rPr>
              <a:t>Учебная задача решается на основе следующих учебных действий:</a:t>
            </a:r>
            <a:br>
              <a:rPr lang="ru-RU" altLang="ru-RU" sz="2800" smtClean="0">
                <a:solidFill>
                  <a:schemeClr val="accent2"/>
                </a:solidFill>
              </a:rPr>
            </a:br>
            <a:endParaRPr lang="ru-RU" altLang="ru-RU" sz="2800" smtClean="0">
              <a:solidFill>
                <a:schemeClr val="accent2"/>
              </a:solidFill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Преобразование ситуации для обнаружения всеобщего отношения рассматриваемой системы;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Моделирование выделенного отношения в графической и знаковой форме;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Преобразование модели отношения для изучения его свойств в «чистом виде»;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Выделение и построение серии частных конкретно-практических задач, решаемых общим способом.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Контроль за выполнением предыдущих действий;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400" smtClean="0"/>
              <a:t>Оценка усвоения общего способа как результата решения данной учебной задачи.</a:t>
            </a:r>
          </a:p>
        </p:txBody>
      </p:sp>
    </p:spTree>
    <p:extLst>
      <p:ext uri="{BB962C8B-B14F-4D97-AF65-F5344CB8AC3E}">
        <p14:creationId xmlns="" xmlns:p14="http://schemas.microsoft.com/office/powerpoint/2010/main" val="1367238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smtClean="0">
                <a:solidFill>
                  <a:schemeClr val="accent2"/>
                </a:solidFill>
              </a:rPr>
              <a:t>Анатомо-физиологическое созревание организма: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Увеличение веса мозга ( от 90% веса мозга взрослого человека в 5 лет до 95% веса мозга взрослого в 10 лет);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Усиливается специализация полушарий головного мозга;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К 7 годам происходит морфологическое созревание лобного отдела коры больших полушарий. Это создает возможности для осуществления целенаправленного произвольного поведения, планирования.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К 6-7 годам возрастает подвижность нервных процессов и наблюдается равновесие процессов возбуждения и торможения, хотя процессы возбуждения преобладают.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Возрастает функциональное значение второй сигнальной системы.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2000" smtClean="0"/>
              <a:t>Развивается костно-мышечная система. Но развитие крупных мышц опережает развитие мелких.</a:t>
            </a:r>
          </a:p>
        </p:txBody>
      </p:sp>
    </p:spTree>
    <p:extLst>
      <p:ext uri="{BB962C8B-B14F-4D97-AF65-F5344CB8AC3E}">
        <p14:creationId xmlns="" xmlns:p14="http://schemas.microsoft.com/office/powerpoint/2010/main" val="40600309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400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6499" name="AutoShape 4"/>
          <p:cNvSpPr>
            <a:spLocks noChangeArrowheads="1"/>
          </p:cNvSpPr>
          <p:nvPr/>
        </p:nvSpPr>
        <p:spPr bwMode="auto">
          <a:xfrm>
            <a:off x="3059113" y="188913"/>
            <a:ext cx="3097212" cy="1511300"/>
          </a:xfrm>
          <a:prstGeom prst="bevel">
            <a:avLst>
              <a:gd name="adj" fmla="val 12500"/>
            </a:avLst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b="1">
                <a:solidFill>
                  <a:schemeClr val="accent2"/>
                </a:solidFill>
              </a:rPr>
              <a:t>Социальная </a:t>
            </a:r>
          </a:p>
          <a:p>
            <a:pPr algn="ctr" eaLnBrk="1" hangingPunct="1"/>
            <a:r>
              <a:rPr lang="ru-RU" altLang="ru-RU" sz="1800" b="1">
                <a:solidFill>
                  <a:schemeClr val="accent2"/>
                </a:solidFill>
              </a:rPr>
              <a:t>ситуация</a:t>
            </a:r>
          </a:p>
          <a:p>
            <a:pPr algn="ctr" eaLnBrk="1" hangingPunct="1"/>
            <a:r>
              <a:rPr lang="ru-RU" altLang="ru-RU" sz="1800" b="1">
                <a:solidFill>
                  <a:schemeClr val="accent2"/>
                </a:solidFill>
              </a:rPr>
              <a:t> развития</a:t>
            </a:r>
          </a:p>
          <a:p>
            <a:pPr algn="ctr" eaLnBrk="1" hangingPunct="1"/>
            <a:r>
              <a:rPr lang="ru-RU" altLang="ru-RU" sz="1800" b="1">
                <a:solidFill>
                  <a:schemeClr val="accent2"/>
                </a:solidFill>
              </a:rPr>
              <a:t> младшего школьника</a:t>
            </a:r>
          </a:p>
        </p:txBody>
      </p:sp>
      <p:sp>
        <p:nvSpPr>
          <p:cNvPr id="106500" name="AutoShape 5"/>
          <p:cNvSpPr>
            <a:spLocks noChangeArrowheads="1"/>
          </p:cNvSpPr>
          <p:nvPr/>
        </p:nvSpPr>
        <p:spPr bwMode="auto">
          <a:xfrm>
            <a:off x="6300788" y="260350"/>
            <a:ext cx="2592387" cy="1951038"/>
          </a:xfrm>
          <a:prstGeom prst="wedgeRoundRectCallout">
            <a:avLst>
              <a:gd name="adj1" fmla="val -57532"/>
              <a:gd name="adj2" fmla="val -20218"/>
              <a:gd name="adj3" fmla="val 16667"/>
            </a:avLst>
          </a:prstGeom>
          <a:solidFill>
            <a:srgbClr val="FCFEAE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ru-RU" altLang="ru-RU" sz="1200"/>
              <a:t>Понятие «социальная ситуация развития» было введено Л.С. Выготским для характеристики развития личности ребенка внутри определенного возрастного этапа на основе конкретно-исторической системы его отношений с окружающей действительностью.</a:t>
            </a:r>
          </a:p>
          <a:p>
            <a:pPr algn="ctr" eaLnBrk="1" hangingPunct="1"/>
            <a:endParaRPr lang="ru-RU" altLang="ru-RU" sz="1200" b="1"/>
          </a:p>
        </p:txBody>
      </p:sp>
      <p:sp>
        <p:nvSpPr>
          <p:cNvPr id="106501" name="AutoShape 6"/>
          <p:cNvSpPr>
            <a:spLocks noChangeArrowheads="1"/>
          </p:cNvSpPr>
          <p:nvPr/>
        </p:nvSpPr>
        <p:spPr bwMode="auto">
          <a:xfrm>
            <a:off x="179388" y="260350"/>
            <a:ext cx="2735262" cy="1943100"/>
          </a:xfrm>
          <a:prstGeom prst="wedgeRoundRectCallout">
            <a:avLst>
              <a:gd name="adj1" fmla="val 56324"/>
              <a:gd name="adj2" fmla="val -14704"/>
              <a:gd name="adj3" fmla="val 16667"/>
            </a:avLst>
          </a:prstGeom>
          <a:solidFill>
            <a:srgbClr val="FCFEAE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1200"/>
              <a:t>Социальная ситуация развития – это система отношений ребёнка с окружающей действительностью</a:t>
            </a:r>
          </a:p>
          <a:p>
            <a:pPr eaLnBrk="1" hangingPunct="1"/>
            <a:r>
              <a:rPr lang="ru-RU" altLang="ru-RU" sz="1200"/>
              <a:t>В </a:t>
            </a:r>
            <a:r>
              <a:rPr lang="ru-RU" altLang="ru-RU" sz="1200">
                <a:solidFill>
                  <a:schemeClr val="accent2"/>
                </a:solidFill>
              </a:rPr>
              <a:t>структуре социальной ситуации</a:t>
            </a:r>
            <a:r>
              <a:rPr lang="ru-RU" altLang="ru-RU" sz="1200"/>
              <a:t> развития выделяют следующие компоненты: о</a:t>
            </a:r>
            <a:r>
              <a:rPr lang="ru-RU" altLang="ru-RU" sz="1200">
                <a:solidFill>
                  <a:schemeClr val="accent2"/>
                </a:solidFill>
              </a:rPr>
              <a:t>бъективные условия (статус детства); социальную роль;                  </a:t>
            </a:r>
          </a:p>
          <a:p>
            <a:pPr eaLnBrk="1" hangingPunct="1"/>
            <a:r>
              <a:rPr lang="ru-RU" altLang="ru-RU" sz="1200">
                <a:solidFill>
                  <a:schemeClr val="accent2"/>
                </a:solidFill>
              </a:rPr>
              <a:t>ведущий тип деятельности</a:t>
            </a:r>
          </a:p>
        </p:txBody>
      </p:sp>
      <p:sp>
        <p:nvSpPr>
          <p:cNvPr id="106502" name="Rectangle 8"/>
          <p:cNvSpPr>
            <a:spLocks noChangeArrowheads="1"/>
          </p:cNvSpPr>
          <p:nvPr/>
        </p:nvSpPr>
        <p:spPr bwMode="auto">
          <a:xfrm>
            <a:off x="468313" y="2420938"/>
            <a:ext cx="2592387" cy="4105275"/>
          </a:xfrm>
          <a:prstGeom prst="rect">
            <a:avLst/>
          </a:prstGeom>
          <a:solidFill>
            <a:srgbClr val="FCFEAE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 b="1"/>
              <a:t>ОБЪЕКТИВНЫЕ УСЛОВИЯ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Младший школьный возраст –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это особый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период в жизни ребенка,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который выделился 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исторически сравнительно 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недавно. Его не было у тех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детей, которые  вообще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не посещали школу, его не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было у тех, для которых 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начальная школа  была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первой  и последней ступенью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образования.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Появление этого возраста 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связано с введением системы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всеобщего обязательного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неполного и полного</a:t>
            </a:r>
          </a:p>
          <a:p>
            <a:pPr marL="457200" indent="-457200"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/>
              <a:t> среднего образования.</a:t>
            </a:r>
          </a:p>
          <a:p>
            <a:pPr marL="457200" indent="-457200" algn="ctr" eaLnBrk="1" hangingPunct="1"/>
            <a:endParaRPr lang="ru-RU" altLang="ru-RU" sz="1400"/>
          </a:p>
        </p:txBody>
      </p:sp>
      <p:sp>
        <p:nvSpPr>
          <p:cNvPr id="106503" name="Rectangle 10"/>
          <p:cNvSpPr>
            <a:spLocks noChangeArrowheads="1"/>
          </p:cNvSpPr>
          <p:nvPr/>
        </p:nvSpPr>
        <p:spPr bwMode="auto">
          <a:xfrm>
            <a:off x="3348038" y="1916113"/>
            <a:ext cx="2592387" cy="2016125"/>
          </a:xfrm>
          <a:prstGeom prst="rect">
            <a:avLst/>
          </a:prstGeom>
          <a:solidFill>
            <a:srgbClr val="FCFEAE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400" b="1"/>
              <a:t>Ученик. </a:t>
            </a:r>
          </a:p>
          <a:p>
            <a:pPr algn="ctr" eaLnBrk="1" hangingPunct="1"/>
            <a:r>
              <a:rPr lang="ru-RU" altLang="ru-RU" sz="1400"/>
              <a:t>В связи с изменением </a:t>
            </a:r>
          </a:p>
          <a:p>
            <a:pPr algn="ctr" eaLnBrk="1" hangingPunct="1"/>
            <a:r>
              <a:rPr lang="ru-RU" altLang="ru-RU" sz="1400"/>
              <a:t>социальной роли </a:t>
            </a:r>
          </a:p>
          <a:p>
            <a:pPr algn="ctr" eaLnBrk="1" hangingPunct="1"/>
            <a:r>
              <a:rPr lang="ru-RU" altLang="ru-RU" sz="1400"/>
              <a:t>у ребенка появляются</a:t>
            </a:r>
          </a:p>
          <a:p>
            <a:pPr algn="ctr" eaLnBrk="1" hangingPunct="1"/>
            <a:r>
              <a:rPr lang="ru-RU" altLang="ru-RU" sz="1400"/>
              <a:t> новые права и</a:t>
            </a:r>
          </a:p>
          <a:p>
            <a:pPr algn="ctr" eaLnBrk="1" hangingPunct="1"/>
            <a:r>
              <a:rPr lang="ru-RU" altLang="ru-RU" sz="1400"/>
              <a:t>обязанности.</a:t>
            </a:r>
          </a:p>
          <a:p>
            <a:pPr algn="ctr" eaLnBrk="1" hangingPunct="1"/>
            <a:r>
              <a:rPr lang="ru-RU" altLang="ru-RU" sz="1400"/>
              <a:t>Ведущим типом </a:t>
            </a:r>
          </a:p>
          <a:p>
            <a:pPr algn="ctr" eaLnBrk="1" hangingPunct="1"/>
            <a:r>
              <a:rPr lang="ru-RU" altLang="ru-RU" sz="1400"/>
              <a:t>деятельности  становится </a:t>
            </a:r>
          </a:p>
          <a:p>
            <a:pPr algn="ctr" eaLnBrk="1" hangingPunct="1"/>
            <a:r>
              <a:rPr lang="ru-RU" altLang="ru-RU" sz="1400"/>
              <a:t>учебная деятельность</a:t>
            </a:r>
          </a:p>
          <a:p>
            <a:pPr algn="ctr" eaLnBrk="1" hangingPunct="1"/>
            <a:endParaRPr lang="ru-RU" altLang="ru-RU" sz="1400"/>
          </a:p>
        </p:txBody>
      </p:sp>
      <p:sp>
        <p:nvSpPr>
          <p:cNvPr id="106504" name="Rectangle 12"/>
          <p:cNvSpPr>
            <a:spLocks noChangeArrowheads="1"/>
          </p:cNvSpPr>
          <p:nvPr/>
        </p:nvSpPr>
        <p:spPr bwMode="auto">
          <a:xfrm rot="10800000">
            <a:off x="6227763" y="2349500"/>
            <a:ext cx="2592387" cy="4175125"/>
          </a:xfrm>
          <a:prstGeom prst="rect">
            <a:avLst/>
          </a:prstGeom>
          <a:solidFill>
            <a:srgbClr val="FCFEAE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r>
              <a:rPr lang="ru-RU" altLang="ru-RU" sz="1400" b="1"/>
              <a:t>Сфера социальных</a:t>
            </a:r>
          </a:p>
          <a:p>
            <a:pPr algn="ctr" eaLnBrk="1" hangingPunct="1"/>
            <a:r>
              <a:rPr lang="ru-RU" altLang="ru-RU" sz="1400" b="1"/>
              <a:t> отношений</a:t>
            </a:r>
            <a:r>
              <a:rPr lang="ru-RU" altLang="ru-RU" sz="1400"/>
              <a:t>.</a:t>
            </a:r>
          </a:p>
          <a:p>
            <a:pPr algn="ctr" eaLnBrk="1" hangingPunct="1"/>
            <a:r>
              <a:rPr lang="ru-RU" altLang="ru-RU" sz="1400"/>
              <a:t>У младшего школьника </a:t>
            </a:r>
          </a:p>
          <a:p>
            <a:pPr algn="ctr" eaLnBrk="1" hangingPunct="1"/>
            <a:r>
              <a:rPr lang="ru-RU" altLang="ru-RU" sz="1400"/>
              <a:t>Выделяется особый</a:t>
            </a:r>
          </a:p>
          <a:p>
            <a:pPr algn="ctr" eaLnBrk="1" hangingPunct="1"/>
            <a:r>
              <a:rPr lang="ru-RU" altLang="ru-RU" sz="1400"/>
              <a:t> тип социальных отношений, </a:t>
            </a:r>
          </a:p>
          <a:p>
            <a:pPr algn="ctr" eaLnBrk="1" hangingPunct="1"/>
            <a:r>
              <a:rPr lang="ru-RU" altLang="ru-RU" sz="1400"/>
              <a:t>опосредованных задачей:</a:t>
            </a:r>
          </a:p>
          <a:p>
            <a:pPr algn="ctr" eaLnBrk="1" hangingPunct="1"/>
            <a:r>
              <a:rPr lang="ru-RU" altLang="ru-RU" sz="1400"/>
              <a:t>Ребенок-взрослый-задача;</a:t>
            </a:r>
          </a:p>
          <a:p>
            <a:pPr algn="ctr" eaLnBrk="1" hangingPunct="1"/>
            <a:r>
              <a:rPr lang="ru-RU" altLang="ru-RU" sz="1400"/>
              <a:t>Учитель – это взрослый,</a:t>
            </a:r>
          </a:p>
          <a:p>
            <a:pPr algn="ctr" eaLnBrk="1" hangingPunct="1"/>
            <a:r>
              <a:rPr lang="ru-RU" altLang="ru-RU" sz="1400"/>
              <a:t> социальная роль которого</a:t>
            </a:r>
          </a:p>
          <a:p>
            <a:pPr algn="ctr" eaLnBrk="1" hangingPunct="1"/>
            <a:r>
              <a:rPr lang="ru-RU" altLang="ru-RU" sz="1400"/>
              <a:t>связана с предъявлением </a:t>
            </a:r>
          </a:p>
          <a:p>
            <a:pPr algn="ctr" eaLnBrk="1" hangingPunct="1"/>
            <a:r>
              <a:rPr lang="ru-RU" altLang="ru-RU" sz="1400"/>
              <a:t>равных и обязательных</a:t>
            </a:r>
          </a:p>
          <a:p>
            <a:pPr algn="ctr" eaLnBrk="1" hangingPunct="1"/>
            <a:r>
              <a:rPr lang="ru-RU" altLang="ru-RU" sz="1400"/>
              <a:t> для выполнения </a:t>
            </a:r>
          </a:p>
          <a:p>
            <a:pPr algn="ctr" eaLnBrk="1" hangingPunct="1"/>
            <a:r>
              <a:rPr lang="ru-RU" altLang="ru-RU" sz="1400"/>
              <a:t>требований, с оценкой</a:t>
            </a:r>
          </a:p>
          <a:p>
            <a:pPr algn="ctr" eaLnBrk="1" hangingPunct="1"/>
            <a:r>
              <a:rPr lang="ru-RU" altLang="ru-RU" sz="1400"/>
              <a:t> качества </a:t>
            </a:r>
          </a:p>
          <a:p>
            <a:pPr algn="ctr" eaLnBrk="1" hangingPunct="1"/>
            <a:r>
              <a:rPr lang="ru-RU" altLang="ru-RU" sz="1400"/>
              <a:t>учебной работы.</a:t>
            </a:r>
          </a:p>
        </p:txBody>
      </p:sp>
      <p:sp>
        <p:nvSpPr>
          <p:cNvPr id="106505" name="Line 14"/>
          <p:cNvSpPr>
            <a:spLocks noChangeShapeType="1"/>
          </p:cNvSpPr>
          <p:nvPr/>
        </p:nvSpPr>
        <p:spPr bwMode="auto">
          <a:xfrm flipH="1">
            <a:off x="2700338" y="1700213"/>
            <a:ext cx="792162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506" name="Line 16"/>
          <p:cNvSpPr>
            <a:spLocks noChangeShapeType="1"/>
          </p:cNvSpPr>
          <p:nvPr/>
        </p:nvSpPr>
        <p:spPr bwMode="auto">
          <a:xfrm>
            <a:off x="5867400" y="1700213"/>
            <a:ext cx="720725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507" name="Line 17"/>
          <p:cNvSpPr>
            <a:spLocks noChangeShapeType="1"/>
          </p:cNvSpPr>
          <p:nvPr/>
        </p:nvSpPr>
        <p:spPr bwMode="auto">
          <a:xfrm>
            <a:off x="457200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6508" name="AutoShape 18"/>
          <p:cNvSpPr>
            <a:spLocks noChangeArrowheads="1"/>
          </p:cNvSpPr>
          <p:nvPr/>
        </p:nvSpPr>
        <p:spPr bwMode="auto">
          <a:xfrm rot="-5400000">
            <a:off x="3440113" y="4057650"/>
            <a:ext cx="2305050" cy="2489200"/>
          </a:xfrm>
          <a:prstGeom prst="wedgeRoundRectCallout">
            <a:avLst>
              <a:gd name="adj1" fmla="val 35810"/>
              <a:gd name="adj2" fmla="val 66644"/>
              <a:gd name="adj3" fmla="val 16667"/>
            </a:avLst>
          </a:prstGeom>
          <a:solidFill>
            <a:srgbClr val="FFCC66"/>
          </a:solidFill>
          <a:ln w="9525">
            <a:solidFill>
              <a:srgbClr val="FBA61B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ru-RU" altLang="ru-RU" sz="1200" b="1"/>
              <a:t>Сфера социальных</a:t>
            </a:r>
          </a:p>
          <a:p>
            <a:pPr eaLnBrk="1" hangingPunct="1"/>
            <a:r>
              <a:rPr lang="ru-RU" altLang="ru-RU" sz="1200" b="1"/>
              <a:t> отношений</a:t>
            </a:r>
            <a:r>
              <a:rPr lang="ru-RU" altLang="ru-RU" sz="1200"/>
              <a:t>.</a:t>
            </a:r>
          </a:p>
          <a:p>
            <a:pPr eaLnBrk="1" hangingPunct="1"/>
            <a:r>
              <a:rPr lang="ru-RU" altLang="ru-RU" sz="1200"/>
              <a:t>У дошкольника две сферы</a:t>
            </a:r>
          </a:p>
          <a:p>
            <a:pPr eaLnBrk="1" hangingPunct="1"/>
            <a:r>
              <a:rPr lang="ru-RU" altLang="ru-RU" sz="1200"/>
              <a:t> социальных отношений:</a:t>
            </a:r>
          </a:p>
          <a:p>
            <a:pPr eaLnBrk="1" hangingPunct="1"/>
            <a:r>
              <a:rPr lang="ru-RU" altLang="ru-RU" sz="1200"/>
              <a:t>Ребенок-взрослый;</a:t>
            </a:r>
          </a:p>
          <a:p>
            <a:pPr eaLnBrk="1" hangingPunct="1"/>
            <a:r>
              <a:rPr lang="ru-RU" altLang="ru-RU" sz="1200"/>
              <a:t>Ребенок-дети.</a:t>
            </a:r>
          </a:p>
          <a:p>
            <a:pPr eaLnBrk="1" hangingPunct="1"/>
            <a:r>
              <a:rPr lang="ru-RU" altLang="ru-RU" sz="1200"/>
              <a:t>Они связаны игровой</a:t>
            </a:r>
          </a:p>
          <a:p>
            <a:pPr eaLnBrk="1" hangingPunct="1"/>
            <a:r>
              <a:rPr lang="ru-RU" altLang="ru-RU" sz="1200"/>
              <a:t> деятельностью. Игра не</a:t>
            </a:r>
          </a:p>
          <a:p>
            <a:pPr eaLnBrk="1" hangingPunct="1"/>
            <a:r>
              <a:rPr lang="ru-RU" altLang="ru-RU" sz="1200"/>
              <a:t> оказывает влияния на</a:t>
            </a:r>
          </a:p>
          <a:p>
            <a:pPr eaLnBrk="1" hangingPunct="1"/>
            <a:r>
              <a:rPr lang="ru-RU" altLang="ru-RU" sz="1200"/>
              <a:t> взаимоотношения </a:t>
            </a:r>
          </a:p>
          <a:p>
            <a:pPr eaLnBrk="1" hangingPunct="1"/>
            <a:r>
              <a:rPr lang="ru-RU" altLang="ru-RU" sz="1200"/>
              <a:t>с родителями.</a:t>
            </a:r>
          </a:p>
          <a:p>
            <a:pPr eaLnBrk="1" hangingPunct="1"/>
            <a:endParaRPr lang="ru-RU" altLang="ru-RU" sz="1200"/>
          </a:p>
          <a:p>
            <a:pPr algn="ctr" eaLnBrk="1" hangingPunct="1"/>
            <a:endParaRPr lang="ru-RU" altLang="ru-RU" sz="1200"/>
          </a:p>
        </p:txBody>
      </p:sp>
    </p:spTree>
    <p:extLst>
      <p:ext uri="{BB962C8B-B14F-4D97-AF65-F5344CB8AC3E}">
        <p14:creationId xmlns="" xmlns:p14="http://schemas.microsoft.com/office/powerpoint/2010/main" val="18464909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1 сентября</a:t>
            </a:r>
          </a:p>
        </p:txBody>
      </p:sp>
      <p:pic>
        <p:nvPicPr>
          <p:cNvPr id="107523" name="Picture 4" descr="20070128-20225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66875" y="1600200"/>
            <a:ext cx="5810250" cy="4525963"/>
          </a:xfrm>
        </p:spPr>
      </p:pic>
    </p:spTree>
    <p:extLst>
      <p:ext uri="{BB962C8B-B14F-4D97-AF65-F5344CB8AC3E}">
        <p14:creationId xmlns="" xmlns:p14="http://schemas.microsoft.com/office/powerpoint/2010/main" val="13716346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685800" y="1981200"/>
          <a:ext cx="7773988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2195513" y="4005263"/>
            <a:ext cx="1439862" cy="194468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происходит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 в течение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первой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четверти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обучения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в школе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851275" y="4005263"/>
            <a:ext cx="1511300" cy="1944687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происходит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 в течение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первого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полугодия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обучения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в школе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5508625" y="4005263"/>
            <a:ext cx="1439863" cy="1944687"/>
          </a:xfrm>
          <a:prstGeom prst="rect">
            <a:avLst/>
          </a:prstGeom>
          <a:solidFill>
            <a:srgbClr val="FF9933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происходит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 в течение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первого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года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обучения </a:t>
            </a:r>
          </a:p>
          <a:p>
            <a:pPr algn="ctr" eaLnBrk="1" hangingPunct="1"/>
            <a:r>
              <a:rPr lang="ru-RU" altLang="ru-RU" sz="1800">
                <a:latin typeface="Times New Roman" pitchFamily="18" charset="0"/>
              </a:rPr>
              <a:t>в школе</a:t>
            </a: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2987675" y="37893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6156325" y="37893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4572000" y="37893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179388" y="1412875"/>
            <a:ext cx="3470275" cy="1760538"/>
          </a:xfrm>
          <a:prstGeom prst="wedgeRoundRectCallout">
            <a:avLst>
              <a:gd name="adj1" fmla="val 56130"/>
              <a:gd name="adj2" fmla="val 39361"/>
              <a:gd name="adj3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1200" b="1"/>
              <a:t>Трудности, возникающие на начальном этапе обучения.</a:t>
            </a:r>
          </a:p>
          <a:p>
            <a:pPr eaLnBrk="1" hangingPunct="1"/>
            <a:r>
              <a:rPr lang="ru-RU" altLang="ru-RU" sz="1200"/>
              <a:t>Трудности, связанные с соблюдением режима дня; трудности, возникающие в межличностных отношениях между детьми и во взаимоотношениях с учителем; трудности, связанные с изучением учебного материала. </a:t>
            </a:r>
          </a:p>
          <a:p>
            <a:pPr algn="ctr" eaLnBrk="1" hangingPunct="1"/>
            <a:endParaRPr lang="ru-RU" altLang="ru-RU" sz="1200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5364163" y="1412875"/>
            <a:ext cx="3470275" cy="1760538"/>
          </a:xfrm>
          <a:prstGeom prst="wedgeRoundRectCallout">
            <a:avLst>
              <a:gd name="adj1" fmla="val -54069"/>
              <a:gd name="adj2" fmla="val 40620"/>
              <a:gd name="adj3" fmla="val 16667"/>
            </a:avLst>
          </a:prstGeom>
          <a:solidFill>
            <a:srgbClr val="FCFEA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 sz="1200" b="1"/>
              <a:t>Факторы, влияющие на адаптацию ребёнка к школе.</a:t>
            </a:r>
          </a:p>
          <a:p>
            <a:pPr eaLnBrk="1" hangingPunct="1"/>
            <a:r>
              <a:rPr lang="ru-RU" altLang="ru-RU" sz="1200"/>
              <a:t>Неспособность справиться с учебной нагрузкой;</a:t>
            </a:r>
          </a:p>
          <a:p>
            <a:pPr eaLnBrk="1" hangingPunct="1"/>
            <a:r>
              <a:rPr lang="ru-RU" altLang="ru-RU" sz="1200"/>
              <a:t>Враждебное отношение педагога;</a:t>
            </a:r>
          </a:p>
          <a:p>
            <a:pPr eaLnBrk="1" hangingPunct="1"/>
            <a:r>
              <a:rPr lang="ru-RU" altLang="ru-RU" sz="1200"/>
              <a:t>Смена коллектива;</a:t>
            </a:r>
          </a:p>
          <a:p>
            <a:pPr eaLnBrk="1" hangingPunct="1"/>
            <a:r>
              <a:rPr lang="ru-RU" altLang="ru-RU" sz="1200"/>
              <a:t>Неприятие ребенка школьным коллективом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 rot="-5400000">
            <a:off x="-578643" y="4042569"/>
            <a:ext cx="3384550" cy="1868487"/>
          </a:xfrm>
          <a:prstGeom prst="wedgeRoundRectCallout">
            <a:avLst>
              <a:gd name="adj1" fmla="val 55250"/>
              <a:gd name="adj2" fmla="val 40907"/>
              <a:gd name="adj3" fmla="val 16667"/>
            </a:avLst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ru-RU" altLang="ru-RU" sz="1200" b="1"/>
              <a:t>Этапы адаптации.</a:t>
            </a:r>
          </a:p>
          <a:p>
            <a:pPr eaLnBrk="1" hangingPunct="1"/>
            <a:r>
              <a:rPr lang="ru-RU" altLang="ru-RU" sz="1200"/>
              <a:t>1 этап: организм реагирует напряжением всех своих систем (2-3 недели);</a:t>
            </a:r>
          </a:p>
          <a:p>
            <a:pPr eaLnBrk="1" hangingPunct="1"/>
            <a:r>
              <a:rPr lang="ru-RU" altLang="ru-RU" sz="1200"/>
              <a:t>2 этап: неустойчивое приспособление организма;</a:t>
            </a:r>
          </a:p>
          <a:p>
            <a:pPr eaLnBrk="1" hangingPunct="1"/>
            <a:r>
              <a:rPr lang="ru-RU" altLang="ru-RU" sz="1200"/>
              <a:t>3 этап: устойчивое приспособление, требующие меньшего напряжения всех систем организма.</a:t>
            </a:r>
          </a:p>
          <a:p>
            <a:pPr algn="ctr" eaLnBrk="1" hangingPunct="1"/>
            <a:endParaRPr lang="ru-RU" altLang="ru-RU" sz="1200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 rot="-5400000">
            <a:off x="6276975" y="4173538"/>
            <a:ext cx="3500437" cy="1868488"/>
          </a:xfrm>
          <a:prstGeom prst="wedgeRoundRectCallout">
            <a:avLst>
              <a:gd name="adj1" fmla="val 55940"/>
              <a:gd name="adj2" fmla="val -49236"/>
              <a:gd name="adj3" fmla="val 16667"/>
            </a:avLst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ru-RU" altLang="ru-RU" sz="1200" b="1"/>
              <a:t>Признаки дезадаптации.</a:t>
            </a:r>
          </a:p>
          <a:p>
            <a:pPr eaLnBrk="1" hangingPunct="1"/>
            <a:r>
              <a:rPr lang="ru-RU" altLang="ru-RU" sz="1200"/>
              <a:t>Функциональные нарушения нервной системы (наблюдается у 70% детей) ; Астенический синдром (встречается у 53% детей);</a:t>
            </a:r>
          </a:p>
          <a:p>
            <a:pPr eaLnBrk="1" hangingPunct="1"/>
            <a:r>
              <a:rPr lang="ru-RU" altLang="ru-RU" sz="1200"/>
              <a:t>Гипердинамический синдром ( имеют 39% детей);Соматовегетативные  расстройства (имеют 39% детей);</a:t>
            </a:r>
          </a:p>
          <a:p>
            <a:pPr eaLnBrk="1" hangingPunct="1"/>
            <a:r>
              <a:rPr lang="ru-RU" altLang="ru-RU" sz="1200"/>
              <a:t>Реакции страха (наблюдаются у 19% детей).</a:t>
            </a:r>
          </a:p>
          <a:p>
            <a:pPr algn="ctr" eaLnBrk="1" hangingPunct="1"/>
            <a:endParaRPr lang="ru-RU" altLang="ru-RU" sz="1200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323850" y="260350"/>
            <a:ext cx="7993063" cy="908050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CFEAE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dirty="0">
                <a:solidFill>
                  <a:schemeClr val="accent2"/>
                </a:solidFill>
              </a:rPr>
              <a:t>Степени адаптации ребенка </a:t>
            </a:r>
            <a:endParaRPr lang="en-US" altLang="ru-RU" sz="1800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ru-RU" altLang="ru-RU" sz="1800" dirty="0">
                <a:solidFill>
                  <a:schemeClr val="accent2"/>
                </a:solidFill>
              </a:rPr>
              <a:t>к обучению в </a:t>
            </a:r>
            <a:r>
              <a:rPr lang="ru-RU" altLang="ru-RU" sz="1800" dirty="0" smtClean="0">
                <a:solidFill>
                  <a:schemeClr val="accent2"/>
                </a:solidFill>
              </a:rPr>
              <a:t>школе</a:t>
            </a:r>
            <a:endParaRPr lang="ru-RU" altLang="ru-RU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8275027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/>
          <p:cNvSpPr>
            <a:spLocks noChangeArrowheads="1"/>
          </p:cNvSpPr>
          <p:nvPr/>
        </p:nvSpPr>
        <p:spPr bwMode="auto">
          <a:xfrm>
            <a:off x="468313" y="333375"/>
            <a:ext cx="8064500" cy="1042988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dirty="0">
                <a:solidFill>
                  <a:srgbClr val="FF0000"/>
                </a:solidFill>
              </a:rPr>
              <a:t>Учебная деятельность</a:t>
            </a:r>
            <a:r>
              <a:rPr lang="ru-RU" altLang="ru-RU" sz="1800" dirty="0">
                <a:solidFill>
                  <a:schemeClr val="tx2"/>
                </a:solidFill>
              </a:rPr>
              <a:t> - вид деятельности, направленный</a:t>
            </a:r>
          </a:p>
          <a:p>
            <a:pPr algn="ctr" eaLnBrk="1" hangingPunct="1"/>
            <a:r>
              <a:rPr lang="ru-RU" altLang="ru-RU" sz="1800" dirty="0">
                <a:solidFill>
                  <a:schemeClr val="tx2"/>
                </a:solidFill>
              </a:rPr>
              <a:t> на усвоение знаний, умений и </a:t>
            </a:r>
            <a:r>
              <a:rPr lang="ru-RU" altLang="ru-RU" sz="1800" dirty="0" smtClean="0">
                <a:solidFill>
                  <a:schemeClr val="tx2"/>
                </a:solidFill>
              </a:rPr>
              <a:t>навыков</a:t>
            </a:r>
            <a:endParaRPr lang="ru-RU" altLang="ru-RU" sz="1800" dirty="0">
              <a:solidFill>
                <a:schemeClr val="tx2"/>
              </a:solidFill>
            </a:endParaRP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323850" y="1773238"/>
            <a:ext cx="8567738" cy="4292600"/>
          </a:xfrm>
          <a:prstGeom prst="roundRect">
            <a:avLst>
              <a:gd name="adj" fmla="val 16667"/>
            </a:avLst>
          </a:prstGeom>
          <a:solidFill>
            <a:srgbClr val="FCFEAE"/>
          </a:solidFill>
          <a:ln w="9525">
            <a:solidFill>
              <a:srgbClr val="FF9933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ru-RU" altLang="ru-RU" sz="2000">
                <a:solidFill>
                  <a:srgbClr val="FF0000"/>
                </a:solidFill>
              </a:rPr>
              <a:t>В. В Давыдов и Д.Б. Эльконин выделяют в структуре учебной </a:t>
            </a:r>
          </a:p>
          <a:p>
            <a:pPr eaLnBrk="1" hangingPunct="1"/>
            <a:r>
              <a:rPr lang="ru-RU" altLang="ru-RU" sz="2000">
                <a:solidFill>
                  <a:srgbClr val="FF0000"/>
                </a:solidFill>
              </a:rPr>
              <a:t>деятельности следующие компоненты:</a:t>
            </a:r>
          </a:p>
          <a:p>
            <a:pPr eaLnBrk="1" hangingPunct="1"/>
            <a:r>
              <a:rPr lang="ru-RU" altLang="ru-RU" sz="2000">
                <a:solidFill>
                  <a:schemeClr val="accent2"/>
                </a:solidFill>
              </a:rPr>
              <a:t>Учебная мотивация</a:t>
            </a:r>
            <a:r>
              <a:rPr lang="ru-RU" altLang="ru-RU" sz="2000"/>
              <a:t> -</a:t>
            </a:r>
            <a:r>
              <a:rPr lang="ru-RU" altLang="ru-RU" sz="2000">
                <a:solidFill>
                  <a:srgbClr val="FF0000"/>
                </a:solidFill>
              </a:rPr>
              <a:t> </a:t>
            </a:r>
            <a:r>
              <a:rPr lang="ru-RU" altLang="ru-RU" sz="2000"/>
              <a:t>это то, что побуждает ученика к учебной</a:t>
            </a:r>
          </a:p>
          <a:p>
            <a:pPr eaLnBrk="1" hangingPunct="1"/>
            <a:r>
              <a:rPr lang="ru-RU" altLang="ru-RU" sz="2000"/>
              <a:t> деятельности</a:t>
            </a:r>
          </a:p>
          <a:p>
            <a:pPr eaLnBrk="1" hangingPunct="1"/>
            <a:r>
              <a:rPr lang="ru-RU" altLang="ru-RU" sz="2000">
                <a:solidFill>
                  <a:schemeClr val="accent2"/>
                </a:solidFill>
              </a:rPr>
              <a:t>Учебная задача</a:t>
            </a:r>
            <a:r>
              <a:rPr lang="ru-RU" altLang="ru-RU" sz="2000"/>
              <a:t> - это то, что ученик должен освоить.</a:t>
            </a:r>
          </a:p>
          <a:p>
            <a:pPr eaLnBrk="1" hangingPunct="1"/>
            <a:r>
              <a:rPr lang="ru-RU" altLang="ru-RU" sz="2000">
                <a:solidFill>
                  <a:schemeClr val="accent2"/>
                </a:solidFill>
              </a:rPr>
              <a:t>Учебные действия</a:t>
            </a:r>
            <a:r>
              <a:rPr lang="ru-RU" altLang="ru-RU" sz="2000"/>
              <a:t> – это то, что ученик должен сделать, </a:t>
            </a:r>
          </a:p>
          <a:p>
            <a:pPr eaLnBrk="1" hangingPunct="1"/>
            <a:r>
              <a:rPr lang="ru-RU" altLang="ru-RU" sz="2000"/>
              <a:t>чтобы обнаружить свойства изучаемого предмета.</a:t>
            </a:r>
          </a:p>
          <a:p>
            <a:pPr eaLnBrk="1" hangingPunct="1"/>
            <a:r>
              <a:rPr lang="ru-RU" altLang="ru-RU" sz="2000">
                <a:solidFill>
                  <a:schemeClr val="accent2"/>
                </a:solidFill>
              </a:rPr>
              <a:t>Контроль</a:t>
            </a:r>
            <a:r>
              <a:rPr lang="ru-RU" altLang="ru-RU" sz="2000"/>
              <a:t> – действие, с помощью которого проводится проверка </a:t>
            </a:r>
          </a:p>
          <a:p>
            <a:pPr eaLnBrk="1" hangingPunct="1"/>
            <a:r>
              <a:rPr lang="ru-RU" altLang="ru-RU" sz="2000"/>
              <a:t>соответствия между сделанным и образцом.</a:t>
            </a:r>
          </a:p>
          <a:p>
            <a:pPr eaLnBrk="1" hangingPunct="1"/>
            <a:r>
              <a:rPr lang="ru-RU" altLang="ru-RU" sz="2000">
                <a:solidFill>
                  <a:schemeClr val="accent2"/>
                </a:solidFill>
              </a:rPr>
              <a:t>Оценка</a:t>
            </a:r>
            <a:r>
              <a:rPr lang="ru-RU" altLang="ru-RU" sz="2000"/>
              <a:t> – определение того, достиг ли ученик результата или нет.</a:t>
            </a:r>
          </a:p>
          <a:p>
            <a:pPr eaLnBrk="1" hangingPunct="1">
              <a:buFontTx/>
              <a:buChar char="•"/>
            </a:pPr>
            <a:endParaRPr lang="ru-RU" altLang="ru-RU" sz="2000"/>
          </a:p>
        </p:txBody>
      </p:sp>
    </p:spTree>
    <p:extLst>
      <p:ext uri="{BB962C8B-B14F-4D97-AF65-F5344CB8AC3E}">
        <p14:creationId xmlns="" xmlns:p14="http://schemas.microsoft.com/office/powerpoint/2010/main" val="9839848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7"/>
          <p:cNvSpPr>
            <a:spLocks noChangeArrowheads="1"/>
          </p:cNvSpPr>
          <p:nvPr/>
        </p:nvSpPr>
        <p:spPr bwMode="auto">
          <a:xfrm>
            <a:off x="1331913" y="188913"/>
            <a:ext cx="6264275" cy="1042987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b="1">
                <a:solidFill>
                  <a:srgbClr val="FF0000"/>
                </a:solidFill>
              </a:rPr>
              <a:t>Характеристики оценки и отметки</a:t>
            </a:r>
          </a:p>
        </p:txBody>
      </p:sp>
      <p:sp>
        <p:nvSpPr>
          <p:cNvPr id="109571" name="Rectangle 8"/>
          <p:cNvSpPr>
            <a:spLocks noChangeArrowheads="1"/>
          </p:cNvSpPr>
          <p:nvPr/>
        </p:nvSpPr>
        <p:spPr bwMode="auto">
          <a:xfrm>
            <a:off x="468313" y="1557338"/>
            <a:ext cx="4032250" cy="4875212"/>
          </a:xfrm>
          <a:prstGeom prst="rect">
            <a:avLst/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solidFill>
                  <a:schemeClr val="accent2"/>
                </a:solidFill>
              </a:rPr>
              <a:t>Оценка:</a:t>
            </a:r>
          </a:p>
          <a:p>
            <a:pPr algn="ctr" eaLnBrk="1" hangingPunct="1"/>
            <a:r>
              <a:rPr lang="ru-RU" altLang="ru-RU" sz="1800"/>
              <a:t>Имеет два значения:</a:t>
            </a:r>
          </a:p>
          <a:p>
            <a:pPr algn="ctr" eaLnBrk="1" hangingPunct="1"/>
            <a:r>
              <a:rPr lang="ru-RU" altLang="ru-RU" sz="1800"/>
              <a:t> положительное и отрицательное</a:t>
            </a:r>
          </a:p>
          <a:p>
            <a:pPr algn="ctr" eaLnBrk="1" hangingPunct="1"/>
            <a:r>
              <a:rPr lang="ru-RU" altLang="ru-RU" sz="1800"/>
              <a:t>Фиксирует факт усвоения</a:t>
            </a:r>
          </a:p>
          <a:p>
            <a:pPr algn="ctr" eaLnBrk="1" hangingPunct="1"/>
            <a:r>
              <a:rPr lang="ru-RU" altLang="ru-RU" sz="1800"/>
              <a:t> или неусвоения материала</a:t>
            </a:r>
          </a:p>
          <a:p>
            <a:pPr algn="ctr" eaLnBrk="1" hangingPunct="1"/>
            <a:r>
              <a:rPr lang="ru-RU" altLang="ru-RU" sz="1800"/>
              <a:t>Дает содержательное</a:t>
            </a:r>
          </a:p>
          <a:p>
            <a:pPr algn="ctr" eaLnBrk="1" hangingPunct="1"/>
            <a:r>
              <a:rPr lang="ru-RU" altLang="ru-RU" sz="1800"/>
              <a:t> и качественное описание:</a:t>
            </a:r>
          </a:p>
          <a:p>
            <a:pPr algn="ctr" eaLnBrk="1" hangingPunct="1"/>
            <a:r>
              <a:rPr lang="ru-RU" altLang="ru-RU" sz="1800"/>
              <a:t>Показывает причины </a:t>
            </a:r>
          </a:p>
          <a:p>
            <a:pPr algn="ctr" eaLnBrk="1" hangingPunct="1"/>
            <a:r>
              <a:rPr lang="ru-RU" altLang="ru-RU" sz="1800"/>
              <a:t>усвоения или неусвоения;</a:t>
            </a:r>
          </a:p>
          <a:p>
            <a:pPr algn="ctr" eaLnBrk="1" hangingPunct="1"/>
            <a:r>
              <a:rPr lang="ru-RU" altLang="ru-RU" sz="1800"/>
              <a:t>Направляет ученика</a:t>
            </a:r>
          </a:p>
          <a:p>
            <a:pPr algn="ctr" eaLnBrk="1" hangingPunct="1"/>
            <a:r>
              <a:rPr lang="ru-RU" altLang="ru-RU" sz="1800"/>
              <a:t> на устранение недостатков;</a:t>
            </a:r>
          </a:p>
          <a:p>
            <a:pPr algn="ctr" eaLnBrk="1" hangingPunct="1"/>
            <a:r>
              <a:rPr lang="ru-RU" altLang="ru-RU" sz="1800"/>
              <a:t>Побуждает к работе до </a:t>
            </a:r>
          </a:p>
          <a:p>
            <a:pPr algn="ctr" eaLnBrk="1" hangingPunct="1"/>
            <a:r>
              <a:rPr lang="ru-RU" altLang="ru-RU" sz="1800"/>
              <a:t>получения положительной оценки.</a:t>
            </a:r>
          </a:p>
          <a:p>
            <a:pPr algn="ctr" eaLnBrk="1" hangingPunct="1"/>
            <a:endParaRPr lang="ru-RU" altLang="ru-RU" sz="1800"/>
          </a:p>
        </p:txBody>
      </p:sp>
      <p:sp>
        <p:nvSpPr>
          <p:cNvPr id="109572" name="Rectangle 9"/>
          <p:cNvSpPr>
            <a:spLocks noChangeArrowheads="1"/>
          </p:cNvSpPr>
          <p:nvPr/>
        </p:nvSpPr>
        <p:spPr bwMode="auto">
          <a:xfrm>
            <a:off x="4787900" y="1557338"/>
            <a:ext cx="4032250" cy="4875212"/>
          </a:xfrm>
          <a:prstGeom prst="rect">
            <a:avLst/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solidFill>
                  <a:schemeClr val="accent2"/>
                </a:solidFill>
              </a:rPr>
              <a:t>Отметка</a:t>
            </a:r>
          </a:p>
          <a:p>
            <a:pPr algn="ctr" eaLnBrk="1" hangingPunct="1"/>
            <a:r>
              <a:rPr lang="ru-RU" altLang="ru-RU" sz="1800"/>
              <a:t>Имеет 5 или более рангов.</a:t>
            </a:r>
          </a:p>
          <a:p>
            <a:pPr algn="ctr" eaLnBrk="1" hangingPunct="1"/>
            <a:r>
              <a:rPr lang="ru-RU" altLang="ru-RU" sz="1800"/>
              <a:t>Определяет результат учебного</a:t>
            </a:r>
          </a:p>
          <a:p>
            <a:pPr algn="ctr" eaLnBrk="1" hangingPunct="1"/>
            <a:r>
              <a:rPr lang="ru-RU" altLang="ru-RU" sz="1800"/>
              <a:t> процесса.</a:t>
            </a:r>
          </a:p>
          <a:p>
            <a:pPr algn="ctr" eaLnBrk="1" hangingPunct="1"/>
            <a:r>
              <a:rPr lang="ru-RU" altLang="ru-RU" sz="1800"/>
              <a:t>Носит обобщенный характер.</a:t>
            </a:r>
          </a:p>
          <a:p>
            <a:pPr algn="ctr" eaLnBrk="1" hangingPunct="1"/>
            <a:r>
              <a:rPr lang="ru-RU" altLang="ru-RU" sz="1800"/>
              <a:t>Отражает усердие ученика. </a:t>
            </a:r>
          </a:p>
          <a:p>
            <a:pPr algn="ctr" eaLnBrk="1" hangingPunct="1"/>
            <a:r>
              <a:rPr lang="ru-RU" altLang="ru-RU" sz="1800"/>
              <a:t>Неверное оценивание учителем</a:t>
            </a:r>
          </a:p>
          <a:p>
            <a:pPr algn="ctr" eaLnBrk="1" hangingPunct="1"/>
            <a:r>
              <a:rPr lang="ru-RU" altLang="ru-RU" sz="1800"/>
              <a:t>ведет к формированию </a:t>
            </a:r>
          </a:p>
          <a:p>
            <a:pPr algn="ctr" eaLnBrk="1" hangingPunct="1"/>
            <a:r>
              <a:rPr lang="ru-RU" altLang="ru-RU" sz="1800"/>
              <a:t>неуверенности ученика </a:t>
            </a:r>
          </a:p>
          <a:p>
            <a:pPr algn="ctr" eaLnBrk="1" hangingPunct="1"/>
            <a:r>
              <a:rPr lang="ru-RU" altLang="ru-RU" sz="1800"/>
              <a:t>в собственных знаниях и действиях.</a:t>
            </a:r>
          </a:p>
          <a:p>
            <a:pPr algn="ctr" eaLnBrk="1" hangingPunct="1"/>
            <a:r>
              <a:rPr lang="ru-RU" altLang="ru-RU" sz="1800"/>
              <a:t>Ученик освобождается от</a:t>
            </a:r>
          </a:p>
          <a:p>
            <a:pPr algn="ctr" eaLnBrk="1" hangingPunct="1"/>
            <a:r>
              <a:rPr lang="ru-RU" altLang="ru-RU" sz="1800"/>
              <a:t> собственной оценочной активности.</a:t>
            </a:r>
          </a:p>
          <a:p>
            <a:pPr algn="ctr" eaLnBrk="1" hangingPunct="1"/>
            <a:r>
              <a:rPr lang="ru-RU" altLang="ru-RU" sz="1800"/>
              <a:t>Поэтому  младший школьник </a:t>
            </a:r>
          </a:p>
          <a:p>
            <a:pPr algn="ctr" eaLnBrk="1" hangingPunct="1"/>
            <a:r>
              <a:rPr lang="ru-RU" altLang="ru-RU" sz="1800"/>
              <a:t>Затрудняется  судить о том,</a:t>
            </a:r>
          </a:p>
          <a:p>
            <a:pPr algn="ctr" eaLnBrk="1" hangingPunct="1"/>
            <a:r>
              <a:rPr lang="ru-RU" altLang="ru-RU" sz="1800"/>
              <a:t> почему учитель  поставил </a:t>
            </a:r>
          </a:p>
          <a:p>
            <a:pPr algn="ctr" eaLnBrk="1" hangingPunct="1"/>
            <a:r>
              <a:rPr lang="ru-RU" altLang="ru-RU" sz="1800"/>
              <a:t>ту или иную отметку.</a:t>
            </a:r>
          </a:p>
          <a:p>
            <a:pPr algn="ctr" eaLnBrk="1" hangingPunct="1"/>
            <a:endParaRPr lang="ru-RU" altLang="ru-RU" sz="1800"/>
          </a:p>
        </p:txBody>
      </p:sp>
    </p:spTree>
    <p:extLst>
      <p:ext uri="{BB962C8B-B14F-4D97-AF65-F5344CB8AC3E}">
        <p14:creationId xmlns="" xmlns:p14="http://schemas.microsoft.com/office/powerpoint/2010/main" val="38515661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ChangeArrowheads="1"/>
          </p:cNvSpPr>
          <p:nvPr/>
        </p:nvSpPr>
        <p:spPr bwMode="auto">
          <a:xfrm>
            <a:off x="684213" y="476250"/>
            <a:ext cx="7848600" cy="1835150"/>
          </a:xfrm>
          <a:prstGeom prst="bevel">
            <a:avLst>
              <a:gd name="adj" fmla="val 12500"/>
            </a:avLst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solidFill>
                  <a:srgbClr val="FF0000"/>
                </a:solidFill>
              </a:rPr>
              <a:t>Действие контроля</a:t>
            </a:r>
            <a:r>
              <a:rPr lang="ru-RU" altLang="ru-RU">
                <a:solidFill>
                  <a:schemeClr val="tx2"/>
                </a:solidFill>
              </a:rPr>
              <a:t> – действие сличения</a:t>
            </a:r>
          </a:p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 соотношения учебных действий</a:t>
            </a:r>
          </a:p>
          <a:p>
            <a:pPr algn="ctr" eaLnBrk="1" hangingPunct="1"/>
            <a:r>
              <a:rPr lang="ru-RU" altLang="ru-RU">
                <a:solidFill>
                  <a:schemeClr val="tx2"/>
                </a:solidFill>
              </a:rPr>
              <a:t> с заданным образцом.</a:t>
            </a:r>
          </a:p>
        </p:txBody>
      </p:sp>
      <p:sp>
        <p:nvSpPr>
          <p:cNvPr id="110595" name="Rectangle 4"/>
          <p:cNvSpPr>
            <a:spLocks noChangeArrowheads="1"/>
          </p:cNvSpPr>
          <p:nvPr/>
        </p:nvSpPr>
        <p:spPr bwMode="auto">
          <a:xfrm>
            <a:off x="2916238" y="4005263"/>
            <a:ext cx="5256212" cy="914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b="1"/>
              <a:t>Действие контроля по результату</a:t>
            </a:r>
          </a:p>
        </p:txBody>
      </p:sp>
      <p:sp>
        <p:nvSpPr>
          <p:cNvPr id="110596" name="Rectangle 5"/>
          <p:cNvSpPr>
            <a:spLocks noChangeArrowheads="1"/>
          </p:cNvSpPr>
          <p:nvPr/>
        </p:nvSpPr>
        <p:spPr bwMode="auto">
          <a:xfrm>
            <a:off x="2916238" y="5445125"/>
            <a:ext cx="5256212" cy="914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b="1"/>
              <a:t>Действие контроля по планированию</a:t>
            </a:r>
          </a:p>
        </p:txBody>
      </p:sp>
      <p:sp>
        <p:nvSpPr>
          <p:cNvPr id="110597" name="Rectangle 7"/>
          <p:cNvSpPr>
            <a:spLocks noChangeArrowheads="1"/>
          </p:cNvSpPr>
          <p:nvPr/>
        </p:nvSpPr>
        <p:spPr bwMode="auto">
          <a:xfrm>
            <a:off x="2916238" y="2565400"/>
            <a:ext cx="5256212" cy="91440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b="1"/>
              <a:t>Действие контроля по содержанию</a:t>
            </a:r>
          </a:p>
        </p:txBody>
      </p:sp>
      <p:sp>
        <p:nvSpPr>
          <p:cNvPr id="110598" name="Rectangle 8"/>
          <p:cNvSpPr>
            <a:spLocks noChangeArrowheads="1"/>
          </p:cNvSpPr>
          <p:nvPr/>
        </p:nvSpPr>
        <p:spPr bwMode="auto">
          <a:xfrm>
            <a:off x="468313" y="4005263"/>
            <a:ext cx="1439862" cy="1152525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 b="1"/>
              <a:t>Типы </a:t>
            </a:r>
          </a:p>
          <a:p>
            <a:pPr algn="ctr" eaLnBrk="1" hangingPunct="1"/>
            <a:r>
              <a:rPr lang="ru-RU" altLang="ru-RU" sz="1800" b="1"/>
              <a:t>действий</a:t>
            </a:r>
          </a:p>
          <a:p>
            <a:pPr algn="ctr" eaLnBrk="1" hangingPunct="1"/>
            <a:r>
              <a:rPr lang="ru-RU" altLang="ru-RU" sz="1800" b="1"/>
              <a:t> контроля</a:t>
            </a:r>
          </a:p>
          <a:p>
            <a:pPr algn="ctr" eaLnBrk="1" hangingPunct="1"/>
            <a:endParaRPr lang="ru-RU" altLang="ru-RU" sz="1800" b="1"/>
          </a:p>
        </p:txBody>
      </p:sp>
      <p:sp>
        <p:nvSpPr>
          <p:cNvPr id="110599" name="Line 9"/>
          <p:cNvSpPr>
            <a:spLocks noChangeShapeType="1"/>
          </p:cNvSpPr>
          <p:nvPr/>
        </p:nvSpPr>
        <p:spPr bwMode="auto">
          <a:xfrm flipV="1">
            <a:off x="1908175" y="3068638"/>
            <a:ext cx="1008063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0" name="Line 10"/>
          <p:cNvSpPr>
            <a:spLocks noChangeShapeType="1"/>
          </p:cNvSpPr>
          <p:nvPr/>
        </p:nvSpPr>
        <p:spPr bwMode="auto">
          <a:xfrm>
            <a:off x="1908175" y="45815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01" name="Line 11"/>
          <p:cNvSpPr>
            <a:spLocks noChangeShapeType="1"/>
          </p:cNvSpPr>
          <p:nvPr/>
        </p:nvSpPr>
        <p:spPr bwMode="auto">
          <a:xfrm>
            <a:off x="1908175" y="4581525"/>
            <a:ext cx="10795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656145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5"/>
          <p:cNvSpPr>
            <a:spLocks noChangeArrowheads="1"/>
          </p:cNvSpPr>
          <p:nvPr/>
        </p:nvSpPr>
        <p:spPr bwMode="auto">
          <a:xfrm>
            <a:off x="4572000" y="1557338"/>
            <a:ext cx="3506788" cy="1058862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latin typeface="Times New Roman" pitchFamily="18" charset="0"/>
              </a:rPr>
              <a:t>Собственно учебные</a:t>
            </a:r>
          </a:p>
        </p:txBody>
      </p:sp>
      <p:sp>
        <p:nvSpPr>
          <p:cNvPr id="111619" name="Rectangle 6"/>
          <p:cNvSpPr>
            <a:spLocks noChangeArrowheads="1"/>
          </p:cNvSpPr>
          <p:nvPr/>
        </p:nvSpPr>
        <p:spPr bwMode="auto">
          <a:xfrm>
            <a:off x="539750" y="1557338"/>
            <a:ext cx="3506788" cy="1058862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latin typeface="Times New Roman" pitchFamily="18" charset="0"/>
              </a:rPr>
              <a:t>Конкретно-практические</a:t>
            </a:r>
          </a:p>
        </p:txBody>
      </p:sp>
      <p:sp>
        <p:nvSpPr>
          <p:cNvPr id="111620" name="Text Box 19"/>
          <p:cNvSpPr txBox="1">
            <a:spLocks noChangeArrowheads="1"/>
          </p:cNvSpPr>
          <p:nvPr/>
        </p:nvSpPr>
        <p:spPr bwMode="auto">
          <a:xfrm>
            <a:off x="1311275" y="438308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 altLang="ru-RU" sz="2400">
              <a:latin typeface="Times New Roman" pitchFamily="18" charset="0"/>
            </a:endParaRPr>
          </a:p>
        </p:txBody>
      </p:sp>
      <p:sp>
        <p:nvSpPr>
          <p:cNvPr id="111621" name="Rectangle 29"/>
          <p:cNvSpPr>
            <a:spLocks noChangeArrowheads="1"/>
          </p:cNvSpPr>
          <p:nvPr/>
        </p:nvSpPr>
        <p:spPr bwMode="auto">
          <a:xfrm>
            <a:off x="2411413" y="188913"/>
            <a:ext cx="3506787" cy="105886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latin typeface="Times New Roman" pitchFamily="18" charset="0"/>
              </a:rPr>
              <a:t>Виды учебных действий</a:t>
            </a:r>
          </a:p>
        </p:txBody>
      </p:sp>
      <p:sp>
        <p:nvSpPr>
          <p:cNvPr id="111622" name="Line 30"/>
          <p:cNvSpPr>
            <a:spLocks noChangeShapeType="1"/>
          </p:cNvSpPr>
          <p:nvPr/>
        </p:nvSpPr>
        <p:spPr bwMode="auto">
          <a:xfrm flipH="1">
            <a:off x="2700338" y="1268413"/>
            <a:ext cx="12954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1623" name="Line 32"/>
          <p:cNvSpPr>
            <a:spLocks noChangeShapeType="1"/>
          </p:cNvSpPr>
          <p:nvPr/>
        </p:nvSpPr>
        <p:spPr bwMode="auto">
          <a:xfrm>
            <a:off x="4572000" y="1268413"/>
            <a:ext cx="1223963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1624" name="AutoShape 33"/>
          <p:cNvSpPr>
            <a:spLocks noChangeArrowheads="1"/>
          </p:cNvSpPr>
          <p:nvPr/>
        </p:nvSpPr>
        <p:spPr bwMode="auto">
          <a:xfrm rot="-5400000">
            <a:off x="683419" y="2853531"/>
            <a:ext cx="3095625" cy="3382963"/>
          </a:xfrm>
          <a:prstGeom prst="wedgeRectCallout">
            <a:avLst>
              <a:gd name="adj1" fmla="val 64718"/>
              <a:gd name="adj2" fmla="val 38690"/>
            </a:avLst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ru-RU" altLang="ru-RU" sz="1800"/>
              <a:t>Ориентированы на получение частного и конкретного результата;</a:t>
            </a:r>
          </a:p>
          <a:p>
            <a:pPr eaLnBrk="1" hangingPunct="1"/>
            <a:r>
              <a:rPr lang="ru-RU" altLang="ru-RU" sz="1800"/>
              <a:t>Усвоение знаний происходит в той форме, которая применима для частных случаев через решение ряда задач усваиваются обобщенные знания и умения.</a:t>
            </a:r>
          </a:p>
          <a:p>
            <a:pPr algn="ctr" eaLnBrk="1" hangingPunct="1"/>
            <a:endParaRPr lang="ru-RU" altLang="ru-RU" sz="1800"/>
          </a:p>
        </p:txBody>
      </p:sp>
      <p:sp>
        <p:nvSpPr>
          <p:cNvPr id="111625" name="AutoShape 34"/>
          <p:cNvSpPr>
            <a:spLocks noChangeArrowheads="1"/>
          </p:cNvSpPr>
          <p:nvPr/>
        </p:nvSpPr>
        <p:spPr bwMode="auto">
          <a:xfrm rot="-5400000">
            <a:off x="4679950" y="2817813"/>
            <a:ext cx="3024188" cy="3382962"/>
          </a:xfrm>
          <a:prstGeom prst="wedgeRectCallout">
            <a:avLst>
              <a:gd name="adj1" fmla="val 64852"/>
              <a:gd name="adj2" fmla="val -42167"/>
            </a:avLst>
          </a:prstGeom>
          <a:solidFill>
            <a:srgbClr val="FCFEAE"/>
          </a:solidFill>
          <a:ln w="9525">
            <a:solidFill>
              <a:srgbClr val="FF9933"/>
            </a:solidFill>
            <a:miter lim="800000"/>
            <a:headEnd/>
            <a:tailEnd/>
          </a:ln>
        </p:spPr>
        <p:txBody>
          <a:bodyPr vert="eaVert"/>
          <a:lstStyle/>
          <a:p>
            <a:pPr eaLnBrk="1" hangingPunct="1"/>
            <a:r>
              <a:rPr lang="ru-RU" altLang="ru-RU" sz="1800"/>
              <a:t>Ориентированы на раскрытие общего принципа связи элементов учебной ситуации.</a:t>
            </a:r>
          </a:p>
          <a:p>
            <a:pPr eaLnBrk="1" hangingPunct="1"/>
            <a:r>
              <a:rPr lang="ru-RU" altLang="ru-RU" sz="1800"/>
              <a:t>Усвоение знаний отделено от их применения в конкретных условиях. Продуктом решения задачи являются обобщенные знания, умения, применяются  при решении конкретных задач. </a:t>
            </a:r>
          </a:p>
          <a:p>
            <a:pPr algn="ctr" eaLnBrk="1" hangingPunct="1"/>
            <a:endParaRPr lang="ru-RU" altLang="ru-RU" sz="1800"/>
          </a:p>
        </p:txBody>
      </p:sp>
    </p:spTree>
    <p:extLst>
      <p:ext uri="{BB962C8B-B14F-4D97-AF65-F5344CB8AC3E}">
        <p14:creationId xmlns="" xmlns:p14="http://schemas.microsoft.com/office/powerpoint/2010/main" val="3347673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972</Words>
  <Application>Microsoft Office PowerPoint</Application>
  <PresentationFormat>Экран (4:3)</PresentationFormat>
  <Paragraphs>189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Анатомо-физиологическое созревание организма:</vt:lpstr>
      <vt:lpstr>.</vt:lpstr>
      <vt:lpstr>1 сентября</vt:lpstr>
      <vt:lpstr>Слайд 5</vt:lpstr>
      <vt:lpstr>Слайд 6</vt:lpstr>
      <vt:lpstr>Слайд 7</vt:lpstr>
      <vt:lpstr>Слайд 8</vt:lpstr>
      <vt:lpstr>Слайд 9</vt:lpstr>
      <vt:lpstr>Слайд 10</vt:lpstr>
      <vt:lpstr>Учебная задача решается на основе следующих учебных действий: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/>
  <cp:lastModifiedBy>Admin</cp:lastModifiedBy>
  <cp:revision>4</cp:revision>
  <dcterms:created xsi:type="dcterms:W3CDTF">2017-02-17T20:10:45Z</dcterms:created>
  <dcterms:modified xsi:type="dcterms:W3CDTF">2017-02-22T18:08:50Z</dcterms:modified>
</cp:coreProperties>
</file>