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993366"/>
    <a:srgbClr val="FF9966"/>
    <a:srgbClr val="666699"/>
    <a:srgbClr val="A50021"/>
    <a:srgbClr val="660033"/>
    <a:srgbClr val="0066FF"/>
    <a:srgbClr val="FF6600"/>
    <a:srgbClr val="99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000108"/>
            <a:ext cx="7851648" cy="42148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Личность и </a:t>
            </a:r>
            <a:r>
              <a:rPr lang="ru-RU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авторитет 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тренера</a:t>
            </a:r>
            <a:b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Часть 1</a:t>
            </a: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22255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Click="0" advTm="3000">
        <p:dissolve/>
      </p:transition>
    </mc:Choice>
    <mc:Fallback>
      <p:transition spd="slow" advClick="0" advTm="3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Структуру личности тренера мы рассматриваем исходя из известной концепции К. К. Платонова, согласно которой в личности можно выделить четыре подструктуры.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67994865"/>
      </p:ext>
    </p:extLst>
  </p:cSld>
  <p:clrMapOvr>
    <a:masterClrMapping/>
  </p:clrMapOvr>
  <p:transition spd="slow" advClick="0" advTm="8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9966FF"/>
                </a:solidFill>
                <a:latin typeface="Times New Roman" pitchFamily="18" charset="0"/>
                <a:cs typeface="Times New Roman" pitchFamily="18" charset="0"/>
              </a:rPr>
              <a:t>В первую подструктуру входят мировоззренческие и нравственные качества личности тренера, определяющие мотивационную направленность его педагогической деятельности, устойчивое желание и стремление передать ученикам социальный и профессиональный опыт спортивной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24757270"/>
      </p:ext>
    </p:extLst>
  </p:cSld>
  <p:clrMapOvr>
    <a:masterClrMapping/>
  </p:clrMapOvr>
  <p:transition spd="slow" advClick="0" advTm="14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Во второй подструктуре выделяются приобретенные в процессе профессиональной деятельности качества тренера: способность организовать обучение и отдых воспитуемого; профессионально-деловые качества; привычки и традиции, одобряемые в детском спортивном коллективе. </a:t>
            </a:r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деловым качествам тренера относятся: знание конкретного вида спорта и владение конкретными спортивными умениями; качество преподавания, организаторские способности, отношение к работе, требовательность, строгость, принципиальность, объективность.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41186295"/>
      </p:ext>
    </p:extLst>
  </p:cSld>
  <p:clrMapOvr>
    <a:masterClrMapping/>
  </p:clrMapOvr>
  <p:transition spd="slow" advClick="0" advTm="26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третьей подструктуре выделяются индивидуально-психологические черты: эрудиция, ум, память, мышление, чувство сопереживания, воля, эмоции. В число эмоционально-волевых качеств, например, входят: уравновешенность, терпеливость, решительность, жизнерадостность.</a:t>
            </a:r>
          </a:p>
          <a:p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Последняя, четвертая, подструктура характеризуется динамическими свойствами личности тренера: возрастом, полом, темпераментом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62019178"/>
      </p:ext>
    </p:extLst>
  </p:cSld>
  <p:clrMapOvr>
    <a:masterClrMapping/>
  </p:clrMapOvr>
  <p:transition spd="slow" advClick="0" advTm="2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72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72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72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72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accel="100000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" accel="100000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1"/>
                            </p:stCondLst>
                            <p:childTnLst>
                              <p:par>
                                <p:cTn id="1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75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Доминирующие качества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тренера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учит любить спорт; </a:t>
            </a:r>
            <a:endParaRPr lang="ru-RU" i="1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любит </a:t>
            </a:r>
            <a:r>
              <a:rPr lang="ru-RU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детей; </a:t>
            </a:r>
            <a:endParaRPr lang="ru-RU" i="1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помогает </a:t>
            </a:r>
            <a:r>
              <a:rPr lang="ru-RU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в трудную минуту; </a:t>
            </a:r>
            <a:r>
              <a:rPr lang="ru-RU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жалеет свободного времени; </a:t>
            </a:r>
            <a:r>
              <a:rPr lang="ru-RU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помогает </a:t>
            </a:r>
            <a:r>
              <a:rPr lang="ru-RU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в становлении личности; </a:t>
            </a:r>
            <a:r>
              <a:rPr lang="ru-RU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контролирует </a:t>
            </a:r>
            <a:r>
              <a:rPr lang="ru-RU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успеваемость в школе; </a:t>
            </a:r>
            <a:r>
              <a:rPr lang="ru-RU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помогает </a:t>
            </a:r>
            <a:r>
              <a:rPr lang="ru-RU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в решении жизненно важных вопросов.</a:t>
            </a:r>
          </a:p>
          <a:p>
            <a:endParaRPr lang="ru-RU" i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90769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16000">
        <p:blinds dir="vert"/>
      </p:transition>
    </mc:Choice>
    <mc:Fallback>
      <p:transition spd="slow" advClick="0" advTm="16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5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25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75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Вуден</a:t>
            </a: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многие другие считают, что работа тренера адекватна работе учителя на всех уровнях, включая как учебную, так и внешкольную </a:t>
            </a: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работу.</a:t>
            </a: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Они установили, что: </a:t>
            </a:r>
            <a:endParaRPr lang="ru-RU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овладение </a:t>
            </a: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фактическим материалом зависит от ясности и выразительности изложения, от умения преподавателя преподносить материал обучаемым; </a:t>
            </a:r>
          </a:p>
          <a:p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степень </a:t>
            </a: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понимания материала учениками зависит от энергичности учителя и его манеры изложения материала; </a:t>
            </a:r>
            <a:endParaRPr lang="ru-RU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доброжелательная </a:t>
            </a: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атмосфера в группе зависит от поведения учителя, который должен умеренно контролировать обучаемых и допускать известную свободу их действий.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78475914"/>
      </p:ext>
    </p:extLst>
  </p:cSld>
  <p:clrMapOvr>
    <a:masterClrMapping/>
  </p:clrMapOvr>
  <p:transition spd="slow" advClick="0" advTm="32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500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0" decel="500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Эти же исследователи выделили целый ряд личностных характеристик, которые тренер должен внимательно проанализировать в свете собственных возможностей и особенностей поведения: </a:t>
            </a:r>
            <a:endParaRPr lang="ru-RU" i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дозволенность </a:t>
            </a:r>
            <a:r>
              <a:rPr lang="ru-RU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— контроль; </a:t>
            </a:r>
            <a:endParaRPr lang="ru-RU" i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пассивность </a:t>
            </a:r>
            <a:r>
              <a:rPr lang="ru-RU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— энергичность; </a:t>
            </a:r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агрессивность—поддержка</a:t>
            </a:r>
            <a:r>
              <a:rPr lang="ru-RU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i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расплывчатость</a:t>
            </a:r>
            <a:r>
              <a:rPr lang="ru-RU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— ясность; </a:t>
            </a:r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поощрение—безразличие </a:t>
            </a:r>
            <a:r>
              <a:rPr lang="ru-RU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к активному участию учащихся в процессе обучения; </a:t>
            </a:r>
            <a:endParaRPr lang="ru-RU" i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сдержанность </a:t>
            </a:r>
            <a:r>
              <a:rPr lang="ru-RU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— яркость; </a:t>
            </a:r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поощрение </a:t>
            </a:r>
            <a:r>
              <a:rPr lang="ru-RU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к обмену мнениями — чтение лекций; </a:t>
            </a:r>
            <a:endParaRPr lang="ru-RU" i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доброжелательность</a:t>
            </a:r>
            <a:r>
              <a:rPr lang="ru-RU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, теплота—холодность, сдержанность </a:t>
            </a:r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это позволяет предположить, что «идеальный» тренер энергичен, разумно агрессивен, четко выражает свои мысли, достаточно эмоционален.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613311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advClick="0" advTm="35000">
        <p14:glitter pattern="hexagon"/>
      </p:transition>
    </mc:Choice>
    <mc:Fallback>
      <p:transition spd="slow" advClick="0" advTm="3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50"/>
                            </p:stCondLst>
                            <p:childTnLst>
                              <p:par>
                                <p:cTn id="2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250"/>
                            </p:stCondLst>
                            <p:childTnLst>
                              <p:par>
                                <p:cTn id="3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750"/>
                            </p:stCondLst>
                            <p:childTnLst>
                              <p:par>
                                <p:cTn id="4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7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379</TotalTime>
  <Words>387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         Личность и авторитет тренера  Часть 1 </vt:lpstr>
      <vt:lpstr>Слайд 2</vt:lpstr>
      <vt:lpstr>Слайд 3</vt:lpstr>
      <vt:lpstr>Слайд 4</vt:lpstr>
      <vt:lpstr>Слайд 5</vt:lpstr>
      <vt:lpstr>Доминирующие качества тренера :</vt:lpstr>
      <vt:lpstr>Слайд 7</vt:lpstr>
      <vt:lpstr>Слайд 8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Личность и авторитет тренера </dc:title>
  <dc:creator>USER</dc:creator>
  <cp:lastModifiedBy>Admin</cp:lastModifiedBy>
  <cp:revision>31</cp:revision>
  <dcterms:created xsi:type="dcterms:W3CDTF">2014-06-18T12:08:42Z</dcterms:created>
  <dcterms:modified xsi:type="dcterms:W3CDTF">2017-02-15T17:12:49Z</dcterms:modified>
</cp:coreProperties>
</file>