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67" r:id="rId5"/>
    <p:sldId id="268" r:id="rId6"/>
    <p:sldId id="270" r:id="rId7"/>
    <p:sldId id="271" r:id="rId8"/>
    <p:sldId id="272" r:id="rId9"/>
    <p:sldId id="269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1374" y="-9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8B39D-E90D-499B-97D2-1B85500A2CEE}" type="datetimeFigureOut">
              <a:rPr lang="en-US" smtClean="0"/>
              <a:pPr/>
              <a:t>2/8/2017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A988-F9DA-41F8-AEF6-2CB35180FC0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8B39D-E90D-499B-97D2-1B85500A2CEE}" type="datetimeFigureOut">
              <a:rPr lang="en-US" smtClean="0"/>
              <a:pPr/>
              <a:t>2/8/2017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A988-F9DA-41F8-AEF6-2CB35180FC0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8B39D-E90D-499B-97D2-1B85500A2CEE}" type="datetimeFigureOut">
              <a:rPr lang="en-US" smtClean="0"/>
              <a:pPr/>
              <a:t>2/8/2017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A988-F9DA-41F8-AEF6-2CB35180FC0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8B39D-E90D-499B-97D2-1B85500A2CEE}" type="datetimeFigureOut">
              <a:rPr lang="en-US" smtClean="0"/>
              <a:pPr/>
              <a:t>2/8/2017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A988-F9DA-41F8-AEF6-2CB35180FC0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8B39D-E90D-499B-97D2-1B85500A2CEE}" type="datetimeFigureOut">
              <a:rPr lang="en-US" smtClean="0"/>
              <a:pPr/>
              <a:t>2/8/2017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A988-F9DA-41F8-AEF6-2CB35180FC0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8B39D-E90D-499B-97D2-1B85500A2CEE}" type="datetimeFigureOut">
              <a:rPr lang="en-US" smtClean="0"/>
              <a:pPr/>
              <a:t>2/8/2017</a:t>
            </a:fld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A988-F9DA-41F8-AEF6-2CB35180FC0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8B39D-E90D-499B-97D2-1B85500A2CEE}" type="datetimeFigureOut">
              <a:rPr lang="en-US" smtClean="0"/>
              <a:pPr/>
              <a:t>2/8/2017</a:t>
            </a:fld>
            <a:endParaRPr lang="en-GB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A988-F9DA-41F8-AEF6-2CB35180FC0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8B39D-E90D-499B-97D2-1B85500A2CEE}" type="datetimeFigureOut">
              <a:rPr lang="en-US" smtClean="0"/>
              <a:pPr/>
              <a:t>2/8/2017</a:t>
            </a:fld>
            <a:endParaRPr lang="en-GB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A988-F9DA-41F8-AEF6-2CB35180FC0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8B39D-E90D-499B-97D2-1B85500A2CEE}" type="datetimeFigureOut">
              <a:rPr lang="en-US" smtClean="0"/>
              <a:pPr/>
              <a:t>2/8/2017</a:t>
            </a:fld>
            <a:endParaRPr lang="en-GB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A988-F9DA-41F8-AEF6-2CB35180FC0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8B39D-E90D-499B-97D2-1B85500A2CEE}" type="datetimeFigureOut">
              <a:rPr lang="en-US" smtClean="0"/>
              <a:pPr/>
              <a:t>2/8/2017</a:t>
            </a:fld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A988-F9DA-41F8-AEF6-2CB35180FC0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8B39D-E90D-499B-97D2-1B85500A2CEE}" type="datetimeFigureOut">
              <a:rPr lang="en-US" smtClean="0"/>
              <a:pPr/>
              <a:t>2/8/2017</a:t>
            </a:fld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A988-F9DA-41F8-AEF6-2CB35180FC0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8B39D-E90D-499B-97D2-1B85500A2CEE}" type="datetimeFigureOut">
              <a:rPr lang="en-US" smtClean="0"/>
              <a:pPr/>
              <a:t>2/8/2017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0A988-F9DA-41F8-AEF6-2CB35180FC0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АФФИЛИАЦИЯ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1"/>
            <a:ext cx="9144000" cy="7294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1. Окончив школу, как вы приняли решение о своей будущей профессии и учебе: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а) решил этот вопрос самостоятельно, следуя своим увлечениям и оценке своих способностей;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б) прислушался к мнению своих родителей и родственников;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в) прислушался к совету близких друзей.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2. На что вы рассчитывали, поступая в избранное вами учеб­ное заведение: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а) только на свои силы;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б) на связи и благоприятный результат вступительных эк­заменов;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в) только на связи с людьми, которые обещали помочь.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3. Как во время учебы вы готовились к экзаменам и к занятиям: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а) делали упор на свое трудолюбие, рассчитывали на него;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б) иногда обращались к помощи однокурсников и препо­давателей;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в) рассчитывали только на чужую помощь.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4. Как вы поступили на работу после завершения учебы: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а) по распределению;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б) воспользовался для этого информацией сведущих людей;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в) устроился благодаря связям.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5. Каким образом в сложных ситуациях работы вы прини­маете решение: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а) рассчитываю только на свой опыт и знания;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б) иногда консультируюсь с коллегами;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в) всегда советуюсь с людьми.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6. Чем в основном был продиктован ваш выбор партнера при вступлении в брак: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а) совершенно самостоятельно принятым решением;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б) мнением близких и знакомых людей;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в) решением родителей, принятым независимо от меня.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0"/>
            <a:ext cx="9001156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7. Если ваша жена (муж) находится в длительной командировке, то в состоянии ли вы сами, допустим, выбрать жилье, ку­пить мебель, принять другие важные жизненные решения:</a:t>
            </a:r>
            <a:endParaRPr lang="en-GB" sz="1600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а) да;</a:t>
            </a:r>
            <a:endParaRPr lang="en-GB" sz="1600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б) да, но после советов с людьми, но лучше всего отложить принятие решения до приезда супруга;</a:t>
            </a:r>
            <a:endParaRPr lang="en-GB" sz="1600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в) нет.</a:t>
            </a:r>
            <a:endParaRPr lang="en-GB" sz="1600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8. Насколько упорно в подростковом возрасте вы отстаивали свое мнение:</a:t>
            </a:r>
            <a:endParaRPr lang="en-GB" sz="1600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а) всегда отстаивал;</a:t>
            </a:r>
            <a:endParaRPr lang="en-GB" sz="1600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б) спорил с родителями, и каждый из нас обычно оставался при своем мнении, учитывая, однако, и мнение другой стороны;</a:t>
            </a:r>
            <a:endParaRPr lang="en-GB" sz="1600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в) </a:t>
            </a:r>
            <a:r>
              <a:rPr lang="ru-RU" sz="1600" dirty="0" err="1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в</a:t>
            </a:r>
            <a:r>
              <a:rPr lang="ru-RU" sz="16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 большинстве случаев не мог самостоятельно решить, как поступать и отказывался от своего мнения.</a:t>
            </a:r>
            <a:endParaRPr lang="en-GB" sz="1600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9. Насколько упорно в настоящее время вы отстаиваете свое мнение в общении с домашними, коллегами по работе, с друзьями:</a:t>
            </a:r>
            <a:endParaRPr lang="en-GB" sz="1600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а) отстаиваю всегда, независимо от людей и обстоятельств;</a:t>
            </a:r>
            <a:endParaRPr lang="en-GB" sz="1600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б) отстаиваю довольно часто;</a:t>
            </a:r>
            <a:endParaRPr lang="en-GB" sz="1600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в) отстаиваю довольно редко, чаще — уступаю.</a:t>
            </a:r>
            <a:endParaRPr lang="en-GB" sz="1600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10. Как вы развиваетесь как личность в профессиональной, общественной и интеллектуальной сферах:</a:t>
            </a:r>
            <a:endParaRPr lang="en-GB" sz="1600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а) полностью все силы и время отдаю работе;</a:t>
            </a:r>
            <a:endParaRPr lang="en-GB" sz="1600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б) для меня очень важно мнение супруга (и) близких людей;</a:t>
            </a:r>
            <a:endParaRPr lang="en-GB" sz="1600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в) полностью полагаюсь на их [супруга (и) </a:t>
            </a:r>
            <a:r>
              <a:rPr lang="ru-RU" sz="1600" dirty="0" err="1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и</a:t>
            </a:r>
            <a:r>
              <a:rPr lang="ru-RU" sz="16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 близких людей] мнение.</a:t>
            </a:r>
            <a:endParaRPr lang="en-GB" sz="1600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11. Если ваши близкие нуждаются в улучшении своего здо­ровья и если вы видите, что они сами не следят за ним, нанося тем самым себе вред, то:</a:t>
            </a:r>
            <a:endParaRPr lang="en-GB" sz="1600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а) вы заставляете их следить за своим здоровьем;</a:t>
            </a:r>
            <a:endParaRPr lang="en-GB" sz="1600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б) вы намекаете и время от времени тактично напоминаете об этом;</a:t>
            </a:r>
            <a:endParaRPr lang="en-GB" sz="1600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в) думаете об этом, но фактически ничем не помогаете. </a:t>
            </a:r>
            <a:endParaRPr lang="en-GB" sz="1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0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Оценка результатов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За выбор варианта ответа (а) испытуемый получает 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4 балла.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За выбор варианта ответа (б) он получает 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2 балла.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За выбор варианта ответа (в) он приобретает 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0 баллов.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При сумме баллов 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от 33 до 44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считается, что человек чересчур независим в своих суждениях и поступках и фактически не считается с мнениями окружающих людей.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При сумме баллов 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от 15 до 29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делается вывод о том, что чело­век достаточно независим, но в своей независимости все же со вни­манием и уважением относится к мнениям других людей.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При общей сумме баллов 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от 0 до 14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индивид рассматривается как зависимый от окружающих людей, несамостоятельный, неуверенный в себе.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САМООЦЕНКА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71472" y="-8"/>
          <a:ext cx="8358246" cy="6940296"/>
        </p:xfrm>
        <a:graphic>
          <a:graphicData uri="http://schemas.openxmlformats.org/drawingml/2006/table">
            <a:tbl>
              <a:tblPr/>
              <a:tblGrid>
                <a:gridCol w="3488659"/>
                <a:gridCol w="4869587"/>
              </a:tblGrid>
              <a:tr h="311728"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Осторожность</a:t>
                      </a:r>
                      <a:endParaRPr lang="en-GB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728"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Аккуратность</a:t>
                      </a:r>
                      <a:endParaRPr lang="en-GB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Педантичность</a:t>
                      </a:r>
                      <a:endParaRPr lang="en-GB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728"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Беспечность</a:t>
                      </a:r>
                      <a:endParaRPr lang="en-GB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Подозрительность</a:t>
                      </a:r>
                      <a:endParaRPr lang="en-GB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728"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Вдумчивость</a:t>
                      </a:r>
                      <a:endParaRPr lang="en-GB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Принципиальность</a:t>
                      </a:r>
                      <a:endParaRPr lang="en-GB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728"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Вспыльчивость</a:t>
                      </a:r>
                      <a:endParaRPr lang="en-GB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Высокомерие</a:t>
                      </a:r>
                      <a:endParaRPr lang="en-GB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728"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Гордость</a:t>
                      </a:r>
                      <a:endParaRPr lang="en-GB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Радушие</a:t>
                      </a:r>
                      <a:endParaRPr lang="en-GB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728"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Times New Roman"/>
                          <a:cs typeface="Times New Roman"/>
                        </a:rPr>
                        <a:t>Грубость</a:t>
                      </a:r>
                      <a:endParaRPr lang="en-GB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Развязность</a:t>
                      </a:r>
                      <a:endParaRPr lang="en-GB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728"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Доброта</a:t>
                      </a:r>
                      <a:endParaRPr lang="en-GB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Рассудочность</a:t>
                      </a:r>
                      <a:endParaRPr lang="en-GB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728"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Жадность</a:t>
                      </a:r>
                      <a:endParaRPr lang="en-GB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Решительность</a:t>
                      </a:r>
                      <a:endParaRPr lang="en-GB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728"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Жизнерадостность</a:t>
                      </a:r>
                      <a:endParaRPr lang="en-GB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Сдержанность</a:t>
                      </a:r>
                      <a:endParaRPr lang="en-GB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728"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Завистливость</a:t>
                      </a:r>
                      <a:endParaRPr lang="en-GB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Стыдливость</a:t>
                      </a:r>
                      <a:endParaRPr lang="en-GB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728"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Times New Roman"/>
                          <a:cs typeface="Times New Roman"/>
                        </a:rPr>
                        <a:t>Застенчивость</a:t>
                      </a:r>
                      <a:endParaRPr lang="en-GB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Times New Roman"/>
                          <a:cs typeface="Times New Roman"/>
                        </a:rPr>
                        <a:t>Терпеливость</a:t>
                      </a:r>
                      <a:endParaRPr lang="en-GB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728"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Злопамятность</a:t>
                      </a:r>
                      <a:endParaRPr lang="en-GB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Трудолюбие</a:t>
                      </a:r>
                      <a:endParaRPr lang="en-GB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728"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Искренность</a:t>
                      </a:r>
                      <a:endParaRPr lang="en-GB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Трусость</a:t>
                      </a:r>
                      <a:endParaRPr lang="en-GB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728"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Капризность</a:t>
                      </a:r>
                      <a:endParaRPr lang="en-GB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err="1">
                          <a:latin typeface="+mn-lt"/>
                          <a:ea typeface="Times New Roman"/>
                          <a:cs typeface="Times New Roman"/>
                        </a:rPr>
                        <a:t>Увлекаемость</a:t>
                      </a:r>
                      <a:endParaRPr lang="en-GB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728"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Легковерие</a:t>
                      </a:r>
                      <a:endParaRPr lang="en-GB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Упорство</a:t>
                      </a:r>
                      <a:endParaRPr lang="en-GB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728"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Мечтательность</a:t>
                      </a:r>
                      <a:endParaRPr lang="en-GB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Уступчивость</a:t>
                      </a:r>
                      <a:endParaRPr lang="en-GB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728"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Нежность</a:t>
                      </a:r>
                      <a:endParaRPr lang="en-GB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Упрямство</a:t>
                      </a:r>
                      <a:endParaRPr lang="en-GB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728"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Непринужденность</a:t>
                      </a:r>
                      <a:endParaRPr lang="en-GB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Черствость</a:t>
                      </a:r>
                      <a:endParaRPr lang="en-GB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728"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Нерешительность</a:t>
                      </a:r>
                      <a:endParaRPr lang="en-GB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Честность</a:t>
                      </a:r>
                      <a:endParaRPr lang="en-GB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728"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Несдержанность</a:t>
                      </a:r>
                      <a:endParaRPr lang="en-GB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Чуткость</a:t>
                      </a:r>
                      <a:endParaRPr lang="en-GB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728"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Обидчивость</a:t>
                      </a:r>
                      <a:endParaRPr lang="en-GB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  <a:cs typeface="Times New Roman"/>
                        </a:rPr>
                        <a:t>Эгоизм</a:t>
                      </a:r>
                      <a:endParaRPr lang="en-GB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АГРЕССИЯ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Я не могу удержаться от грубых слов, если кто-то не согласен со мной.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Иногда я сплетничаю о людях, которых не люблю.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Я никогда не раздражаюсь настолько, чтобы кидаться предметами.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Я редко даю сдачи, если меня ударят.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Подчас я требую в резкой форме, чтобы уважали мои права.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От злости я часто про себя посылаю проклятия моему обидчику.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Я могу вспомнить случаи, когда я был настолько зол, что хватал попавшуюся под руку вещь и ломал ее.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Если я разозлюсь, я могу ударить человека.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Если кто-нибудь раздражает меня, я готов сказать все, что о нем думаю.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При возникновении конфликта на работе я чаще всего «разряжаюсь» в разговорах с друзьями и близкими.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Иногда я выражаю свой гнев тем, что стучу по столу кулаком.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Если я должен для защиты своих прав применить физическую силу, то я так и делаю.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Когда на меня кричат, я начинаю кричать в ответ.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Я часто рассказываю дома о недостатках сослуживцев, которые критикуют меня.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С досады я могу пнуть ногой все, что подвернется.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В детстве мне нравилось драться.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Я часто просто угрожаю людям, хотя и не собираюсь приводить угрозу в исполнение.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Я часто про себя обдумываю, что мне надо высказать начальнику, но так и не делаю этого.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Я считаю неприличным стучать по столу, даже если человек очень сердит.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Если тот, кто взял мою вещь, не отдает ее, я могу применить силу. 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1900" dirty="0" smtClean="0"/>
              <a:t>В споре я часто начинаю сердиться и кричать.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900" dirty="0" smtClean="0"/>
              <a:t>Я считаю, что осуждать человека «за глаза» не очень этично.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900" dirty="0" smtClean="0"/>
              <a:t>Не было случая, чтобы я со злости что-нибудь сломал.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900" dirty="0" smtClean="0"/>
              <a:t>Я никогда не применяю физическую силу для решения спорных вопросов.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900" dirty="0" smtClean="0"/>
              <a:t>Даже если я злюсь, я не прибегаю к сильным выражениям.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900" dirty="0" smtClean="0"/>
              <a:t>Я не сплетничаю о людях, даже если они мне очень не нравятся.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900" dirty="0" smtClean="0"/>
              <a:t>Я могу так рассвирепеть, что буду крушить все подряд.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900" dirty="0" smtClean="0"/>
              <a:t>Я не способен ударить человека.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900" dirty="0" smtClean="0"/>
              <a:t>Я не умею «поставить человека на место», даже если он этого заслуживает.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900" dirty="0" smtClean="0"/>
              <a:t>Иногда я про себя обзываю начальника, если остаюсь недоволен его решением.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900" dirty="0" smtClean="0"/>
              <a:t>Мне не нравятся люди, которые вымещают зло на своих детях, раздавая им подзатыльники.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900" dirty="0" smtClean="0"/>
              <a:t>Люди, которые постоянно изводят вас, стоят того, чтобы их ударили.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900" dirty="0" smtClean="0"/>
              <a:t>Как бы я ни был зол, я стараюсь не оскорблять других.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900" dirty="0" smtClean="0"/>
              <a:t>После неприятностей на работе я часто скандалю дома.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900" dirty="0" smtClean="0"/>
              <a:t>Когда я раздражаюсь, то, уходя, хлопаю дверьми.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900" dirty="0" smtClean="0"/>
              <a:t>Я никогда не любил драться.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900" dirty="0" smtClean="0"/>
              <a:t>Я бываю, грубоват с людьми, которые мне не нравятся.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900" dirty="0" smtClean="0"/>
              <a:t>Если в транспорте мне отдавили ногу, я про себя ругаюсь всякими словами.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900" dirty="0" smtClean="0"/>
              <a:t>Я всегда осуждаю родителей, бьющих своих детей только потому, что у них плохое настроение.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900" dirty="0" smtClean="0"/>
              <a:t>Лучше убедить человека, чем принуждать его физически. </a:t>
            </a:r>
            <a:endParaRPr lang="ru-RU" sz="19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8847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Склонность к прямой вербальной агрессии:</a:t>
            </a:r>
          </a:p>
          <a:p>
            <a:r>
              <a:rPr lang="ru-RU" sz="2000" dirty="0" smtClean="0"/>
              <a:t>Ответы «Да» на вопросы: 1, 5, 9, 13, 17, 21, 37. </a:t>
            </a:r>
          </a:p>
          <a:p>
            <a:r>
              <a:rPr lang="ru-RU" sz="2000" dirty="0" smtClean="0"/>
              <a:t>Ответы «Нет»: 25, 29, 33. </a:t>
            </a:r>
          </a:p>
          <a:p>
            <a:r>
              <a:rPr lang="ru-RU" sz="2000" b="1" dirty="0" smtClean="0"/>
              <a:t>Склонность к косвенной вербальной агрессии:</a:t>
            </a:r>
          </a:p>
          <a:p>
            <a:r>
              <a:rPr lang="ru-RU" sz="2000" dirty="0" smtClean="0"/>
              <a:t>Ответы «Да» на вопросы: 2, 6, 10, 14, 18, 30, 34 38. </a:t>
            </a:r>
          </a:p>
          <a:p>
            <a:r>
              <a:rPr lang="ru-RU" sz="2000" dirty="0" smtClean="0"/>
              <a:t>Ответы «Нет»: 22, 26. </a:t>
            </a:r>
          </a:p>
          <a:p>
            <a:r>
              <a:rPr lang="ru-RU" sz="2000" b="1" dirty="0" smtClean="0"/>
              <a:t>Склонность к косвенной физической агрессии:</a:t>
            </a:r>
          </a:p>
          <a:p>
            <a:r>
              <a:rPr lang="ru-RU" sz="2000" dirty="0" smtClean="0"/>
              <a:t>Ответы «Да» на вопросы: 7, 11, 15, 27, 35. </a:t>
            </a:r>
          </a:p>
          <a:p>
            <a:r>
              <a:rPr lang="ru-RU" sz="2000" dirty="0" smtClean="0"/>
              <a:t>Ответы «Нет»: 3, 19, 23, 31, 39. </a:t>
            </a:r>
          </a:p>
          <a:p>
            <a:r>
              <a:rPr lang="ru-RU" sz="2000" b="1" dirty="0" smtClean="0"/>
              <a:t>Склонность к прямой физической агрессии:</a:t>
            </a:r>
          </a:p>
          <a:p>
            <a:r>
              <a:rPr lang="ru-RU" sz="2000" dirty="0" smtClean="0"/>
              <a:t>Ответы «Да» на вопросы: 8, 12, 16, 20, 32. </a:t>
            </a:r>
          </a:p>
          <a:p>
            <a:r>
              <a:rPr lang="ru-RU" sz="2000" dirty="0" smtClean="0"/>
              <a:t>Ответы «Нет»: 4, 24, 28, 36,40. </a:t>
            </a:r>
          </a:p>
          <a:p>
            <a:endParaRPr lang="ru-RU" sz="2000" dirty="0" smtClean="0"/>
          </a:p>
          <a:p>
            <a:r>
              <a:rPr lang="ru-RU" sz="2000" dirty="0" smtClean="0"/>
              <a:t>За каждое совпадение с ключом начисляется 1 балл.</a:t>
            </a:r>
          </a:p>
          <a:p>
            <a:endParaRPr lang="ru-RU" sz="2000" dirty="0" smtClean="0"/>
          </a:p>
          <a:p>
            <a:r>
              <a:rPr lang="ru-RU" sz="2000" dirty="0" smtClean="0"/>
              <a:t>Уровень несдержанности респондента = косвенная физическая агрессия + прямая физическая агрессия + прямая вербальная агрессия.</a:t>
            </a:r>
          </a:p>
          <a:p>
            <a:r>
              <a:rPr lang="ru-RU" sz="2000" dirty="0" smtClean="0"/>
              <a:t>Несдержанность диагностируется, если набрано более 20 баллов.</a:t>
            </a: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6817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Шкала теста для оценки силы стремления к людям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1. Я легко схожусь с людьми.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2. Когда я расстроен, то обычно больше предпочитаю быть среди людей, чем оставаться одному.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3. Если бы мне пришлось выбирать, то я предпочел бы, чтобы меня считали способным и сообразительным, а не дружелюбным и общительным.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4. Я нуждаюсь в близких друзьях меньше, чем большинство людей.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5. Я часто и охотно говорю с людьми о своих переживаниях.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6. От хорошего фильма или книги я получаю большее удовольствие, чем от хорошей компании.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7. Мне нравится иметь как можно больше друзей.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8. Я скорее предпочел бы провести свой отдых вдали от людей, чем на оживленном курорте.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9. Я думаю, что большинство людей славу и почет ценят больше, чем дружбу.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10. Я предпочел бы самостоятельную работу коллективной.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11. Излишняя откровенность с друзьями может повредить.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12. Когда я встречаю на улице знакомого, я всегда стараюсь перекинуться с ним парой слов, а не просто пройти мимо, поздоровавшись.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13. Независимость и свободу от личных привязанностей я предпочитаю прочным дружеским узам.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14. Я посещаю компании и вечеринки потому, что это хороший способ завести друзей.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15. Если мне нужно принять важное решение, то я скорее посоветуюсь с друзьями, чем стану обдумывать его один.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0"/>
            <a:ext cx="8929718" cy="6954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16. Я не доверяю слишком открытому проявлению чувств.</a:t>
            </a:r>
            <a:endParaRPr lang="en-GB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17. У меня много близких друзей.</a:t>
            </a:r>
            <a:endParaRPr lang="en-GB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18. Когда я нахожусь с незнакомыми людьми, мне совсем не важно, нравлюсь я им или нет.</a:t>
            </a:r>
            <a:endParaRPr lang="en-GB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19. Индивидуальные игры и развлечения я предпочитаю групповым.</a:t>
            </a:r>
            <a:endParaRPr lang="en-GB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20. Эмоционально открытые люди привлекают меня больше, чем сосредоточенные и серьезные.</a:t>
            </a:r>
            <a:endParaRPr lang="en-GB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21. Я скорее предпочту интересную книгу или схожу в кино, чем проведу время на вечеринке.</a:t>
            </a:r>
            <a:endParaRPr lang="en-GB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22. Путешествуя, я больше люблю общаться с людьми, чем просто наслаждаться видами и посещать достопримечательности одному.</a:t>
            </a:r>
            <a:endParaRPr lang="en-GB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23. Мне легче решить трудную проблему, когда я обдумываю ее один, чем тогда, когда я ее обсуждаю с друзьями.</a:t>
            </a:r>
            <a:endParaRPr lang="en-GB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24. Я считаю, что в трудных жизненных ситуациях скорее нужно рассчитывать на свои силы, чем надеяться на помощь друзей.</a:t>
            </a:r>
            <a:endParaRPr lang="en-GB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25. Даже в обществе друзей трудно полностью отвлечься от забот и срочных дел.</a:t>
            </a:r>
            <a:endParaRPr lang="en-GB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26. Оказавшись на новом месте, я быстро приобретаю новый круг знакомых.</a:t>
            </a:r>
            <a:endParaRPr lang="en-GB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27. Вечер, проведенный за любимым занятием, привлекает меня больше, чем общение с людьми.</a:t>
            </a:r>
            <a:endParaRPr lang="en-GB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28. Я избегаю слишком близких отношений с людьми, чтобы не потерять личную свободу.</a:t>
            </a:r>
            <a:endParaRPr lang="en-GB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29. Когда у меня плохое настроение, я скорее стараюсь не показывать окружающим свои чувства, чем пытаться с кем-нибудь поделиться ими.</a:t>
            </a:r>
            <a:endParaRPr lang="en-GB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30. Я люблю бывать в обществе и всегда рад провести время в хорошей компании.</a:t>
            </a:r>
            <a:endParaRPr lang="ru-RU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0"/>
            <a:ext cx="9144000" cy="652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Шкала теста для оценки боязни быть отвергнутым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1. Я стесняюсь идти в малознакомое общество.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2. Если вечеринка мне не нравится, я все равно не ухожу первым.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3. Меня бы очень задело, если бы мой близкий друг стал противоречить мне при посторонних людях.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4. Я стараюсь меньше общаться с людьми критического склада ума.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5. Обычно я легко схожусь с незнакомыми людьми.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6. Я не откажусь пойти в гости из-за того, что там будут люди, которые меня не любят.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7. Когда два моих друга спорят, я предпочитаю не вмешиваться в их спор, даже если с кем-то из них не согласен.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8. Если я попрошу кого-то пойти со мной, а он мне откажет, то я не решусь попросить его снова.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9. Я осторожен в высказывании своего мнения, пока хорошо не узнаю человека.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10. Если во время разговора я чего-то не понял, то лучше промолчу, чем прерву говорящего и попрошу повторить сказанное.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11. Я открыто критикую людей и ожидаю от них того же.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12. Мне трудно говорить людям «нет».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13. Я все же могу получить удовольствие от вечеринки, даже если вижу, что одет не по случаю.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14. Я болезненно воспринимаю критику в свой адрес.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15. Если я не нравлюсь кому-то, то стараюсь избегать этого человека.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16. Я не стесняюсь обращаться к людям за помощью.</a:t>
            </a: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0"/>
            <a:ext cx="9144000" cy="6817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17. Я редко противоречу людям из боязни их задеть.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18. Мне часто кажется, что незнакомые люди смотрят на меня критически.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19. Всякий раз, когда мне предстоит идти в незнакомое общество, я предпочитаю брать с собой друга.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20. Я часто говорю то, что думаю, даже если это неприятно собеседнику.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21. Я легко осваиваюсь в новом коллективе.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22. Временами у меня возникает чувство, что я никому не нужен.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23. Я долго переживаю, если посторонний человек нелестно высказался в мой адрес.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24. Я никогда не чувствую себя одиноким в компании.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25. Меня очень легко задеть, даже если это не заметно со стороны.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26. После встречи с новым человеком меня обычно мало волнует, правильно ли я себя вел.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27. Когда мне необходимо за чем-то обратиться к официальному лицу, я почти всегда жду, что мне откажут.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28. Когда нужно попросить продавца показать понравившуюся мне вещь, то я чувствую себя неловко.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29. Если я недоволен тем, как ведет себя мой знакомый, я обычно прямо указываю ему на это.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30. Если в транспорте я сижу, мне кажется, что люди смотрят на меня с укором.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31. Оказавшись в незнакомой компании, я скорее включаюсь в беседу, чем остаюсь в стороне.</a:t>
            </a:r>
            <a:endParaRPr kumimoji="0" lang="en-GB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32. Я стесняюсь просить, чтобы мне вернули книгу или какую-либо другую вещь, занятую на время у меня. </a:t>
            </a: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285728"/>
            <a:ext cx="8072494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Пунктам </a:t>
            </a:r>
            <a:r>
              <a:rPr lang="ru-RU" sz="2800" dirty="0" err="1" smtClean="0"/>
              <a:t>опросника</a:t>
            </a:r>
            <a:r>
              <a:rPr lang="ru-RU" sz="2800" dirty="0" smtClean="0"/>
              <a:t>, помеченным в ключе знаками «</a:t>
            </a:r>
            <a:r>
              <a:rPr lang="ru-RU" sz="2800" b="1" dirty="0" smtClean="0"/>
              <a:t>+</a:t>
            </a:r>
            <a:r>
              <a:rPr lang="ru-RU" sz="2800" dirty="0" smtClean="0"/>
              <a:t>», приписываются баллы в соответствии со следующей переводной шкалой:</a:t>
            </a:r>
          </a:p>
          <a:p>
            <a:endParaRPr lang="be-BY" dirty="0" smtClean="0"/>
          </a:p>
          <a:p>
            <a:endParaRPr lang="be-BY" dirty="0" smtClean="0"/>
          </a:p>
          <a:p>
            <a:endParaRPr lang="be-BY" dirty="0" smtClean="0"/>
          </a:p>
          <a:p>
            <a:endParaRPr lang="ru-RU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r>
              <a:rPr lang="ru-RU" sz="2800" dirty="0" smtClean="0"/>
              <a:t>Пунктам </a:t>
            </a:r>
            <a:r>
              <a:rPr lang="ru-RU" sz="2800" dirty="0" err="1" smtClean="0"/>
              <a:t>опросника</a:t>
            </a:r>
            <a:r>
              <a:rPr lang="ru-RU" sz="2800" dirty="0" smtClean="0"/>
              <a:t>, помеченным в ключе знаком «</a:t>
            </a:r>
            <a:r>
              <a:rPr lang="ru-RU" sz="2800" b="1" dirty="0" smtClean="0"/>
              <a:t>–</a:t>
            </a:r>
            <a:r>
              <a:rPr lang="ru-RU" sz="2800" dirty="0" smtClean="0"/>
              <a:t>», точно так же приписываются баллы, но в соответствии с другим соотношением:</a:t>
            </a:r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60" y="2071678"/>
          <a:ext cx="7858179" cy="10134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22597"/>
                <a:gridCol w="1122597"/>
                <a:gridCol w="1122597"/>
                <a:gridCol w="1122597"/>
                <a:gridCol w="1122597"/>
                <a:gridCol w="1122597"/>
                <a:gridCol w="1122597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/>
                        <a:t>-3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/>
                        <a:t>-2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/>
                        <a:t>-1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/>
                        <a:t>0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/>
                        <a:t>1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/>
                        <a:t>2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/>
                        <a:t>3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/>
                        <a:t>1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/>
                        <a:t>2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/>
                        <a:t>3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/>
                        <a:t>4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/>
                        <a:t>5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/>
                        <a:t>6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/>
                        <a:t>7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4" y="5286388"/>
          <a:ext cx="7929621" cy="10134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32803"/>
                <a:gridCol w="1132803"/>
                <a:gridCol w="1132803"/>
                <a:gridCol w="1132803"/>
                <a:gridCol w="1132803"/>
                <a:gridCol w="1132803"/>
                <a:gridCol w="1132803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/>
                        <a:t>-3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/>
                        <a:t>-2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/>
                        <a:t>-1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/>
                        <a:t>0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/>
                        <a:t>1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/>
                        <a:t>2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/>
                        <a:t>3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/>
                        <a:t>7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/>
                        <a:t>6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/>
                        <a:t>5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/>
                        <a:t>4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/>
                        <a:t>3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/>
                        <a:t>2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/>
                        <a:t>1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ChangeArrowheads="1"/>
          </p:cNvSpPr>
          <p:nvPr/>
        </p:nvSpPr>
        <p:spPr bwMode="auto">
          <a:xfrm>
            <a:off x="0" y="214290"/>
            <a:ext cx="914400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Ключ к шкале «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стремление к людям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»: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+1, +2, -3, -4, +5, -6, +7, -8, -9, -10, -11, +12, -13, +14, +15, -16, +17, -18, -19, +20,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-21, +22, -23, -24, -25, +26, -27, -28, -29, +30.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Ключ к шкале «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боязнь быть отвергнутым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»: +1, +2, +3, +4, -5, -6, +7, +8, +9, +10, -11, +12, -13, +14, +15, -16, +17, +18, +19, -20, -21, +22, +23, -24, +25,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-26, +27, +28, -29, +30, -31, +32.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 noChangeArrowheads="1"/>
          </p:cNvSpPr>
          <p:nvPr/>
        </p:nvSpPr>
        <p:spPr bwMode="auto">
          <a:xfrm>
            <a:off x="0" y="0"/>
            <a:ext cx="9144000" cy="584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Сумма баллов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от 32 до 80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– низкий уровень развития мотива.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Сумма баллов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от 81 до 176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– средний уровень развития мотива.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Сумма баллов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от 177 до 224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– высокий уровень развития мотива.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НЕЗАВИСИМОСТЬ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2596</Words>
  <Application>Microsoft Office PowerPoint</Application>
  <PresentationFormat>Экран (4:3)</PresentationFormat>
  <Paragraphs>267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АФФИЛИАЦИЯ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НЕЗАВИСИМОСТЬ</vt:lpstr>
      <vt:lpstr>Слайд 10</vt:lpstr>
      <vt:lpstr>Слайд 11</vt:lpstr>
      <vt:lpstr>Слайд 12</vt:lpstr>
      <vt:lpstr>САМООЦЕНКА</vt:lpstr>
      <vt:lpstr>Слайд 14</vt:lpstr>
      <vt:lpstr>АГРЕССИЯ</vt:lpstr>
      <vt:lpstr>Слайд 16</vt:lpstr>
      <vt:lpstr>Слайд 17</vt:lpstr>
      <vt:lpstr>Слайд 18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13</cp:revision>
  <dcterms:created xsi:type="dcterms:W3CDTF">2013-04-20T18:08:27Z</dcterms:created>
  <dcterms:modified xsi:type="dcterms:W3CDTF">2017-02-08T17:14:33Z</dcterms:modified>
</cp:coreProperties>
</file>