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9336" y="332656"/>
            <a:ext cx="7772400" cy="1470025"/>
          </a:xfrm>
        </p:spPr>
        <p:txBody>
          <a:bodyPr/>
          <a:lstStyle/>
          <a:p>
            <a:r>
              <a:rPr lang="ru-RU" dirty="0" smtClean="0"/>
              <a:t>Эдвард </a:t>
            </a:r>
            <a:r>
              <a:rPr lang="ru-RU" dirty="0" err="1" smtClean="0"/>
              <a:t>Торндайк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797152"/>
            <a:ext cx="6400800" cy="1752600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Он впервые стал изучать решение </a:t>
            </a:r>
            <a:r>
              <a:rPr lang="ru-RU" dirty="0" smtClean="0">
                <a:solidFill>
                  <a:schemeClr val="tx1"/>
                </a:solidFill>
              </a:rPr>
              <a:t>животными </a:t>
            </a:r>
            <a:r>
              <a:rPr lang="ru-RU" dirty="0">
                <a:solidFill>
                  <a:schemeClr val="tx1"/>
                </a:solidFill>
              </a:rPr>
              <a:t>задач в лабораторных условиях. Работы </a:t>
            </a:r>
            <a:r>
              <a:rPr lang="ru-RU" dirty="0" err="1">
                <a:solidFill>
                  <a:schemeClr val="tx1"/>
                </a:solidFill>
              </a:rPr>
              <a:t>Торндайка</a:t>
            </a:r>
            <a:r>
              <a:rPr lang="ru-RU" dirty="0">
                <a:solidFill>
                  <a:schemeClr val="tx1"/>
                </a:solidFill>
              </a:rPr>
              <a:t> привели его к теории научения методом проб и ошибок и к закону эффекта, на котором основана эта теория</a:t>
            </a:r>
            <a:r>
              <a:rPr lang="ru-RU" dirty="0"/>
              <a:t>.</a:t>
            </a:r>
          </a:p>
        </p:txBody>
      </p:sp>
      <p:pic>
        <p:nvPicPr>
          <p:cNvPr id="1026" name="Picture 2" descr="D:\Светлана\edward-thorndik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98069" y="1268760"/>
            <a:ext cx="5715000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7909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/>
              <a:t>Научение</a:t>
            </a:r>
            <a:r>
              <a:rPr lang="ru-RU" i="1" dirty="0"/>
              <a:t> </a:t>
            </a:r>
            <a:r>
              <a:rPr lang="ru-RU" dirty="0"/>
              <a:t>— </a:t>
            </a:r>
            <a:r>
              <a:rPr lang="ru-RU" i="1" dirty="0"/>
              <a:t>процесс и результат приобретения индивидуального опыта.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2050" name="Picture 2" descr="D:\Светлана\nina-leen-b-frederic-skinner-at-harvard-training-rat-in-skinner-box-to-press-lever-and-be-reward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28925" y="2132856"/>
            <a:ext cx="3486150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3649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КАТЕГОРИИ НАУЧЕНИЯ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5400" dirty="0"/>
              <a:t>1) реактивное поведение, </a:t>
            </a:r>
            <a:endParaRPr lang="ru-RU" sz="5400" dirty="0" smtClean="0"/>
          </a:p>
          <a:p>
            <a:pPr marL="0" indent="0">
              <a:buNone/>
            </a:pPr>
            <a:r>
              <a:rPr lang="ru-RU" sz="5400" dirty="0" smtClean="0"/>
              <a:t>2</a:t>
            </a:r>
            <a:r>
              <a:rPr lang="ru-RU" sz="5400" dirty="0"/>
              <a:t>) </a:t>
            </a:r>
            <a:r>
              <a:rPr lang="ru-RU" sz="5400" dirty="0" err="1"/>
              <a:t>оперантное</a:t>
            </a:r>
            <a:r>
              <a:rPr lang="ru-RU" sz="5400" dirty="0"/>
              <a:t> </a:t>
            </a:r>
            <a:r>
              <a:rPr lang="ru-RU" sz="5400" dirty="0" smtClean="0"/>
              <a:t>поведение,  </a:t>
            </a:r>
          </a:p>
          <a:p>
            <a:pPr marL="0" indent="0">
              <a:buNone/>
            </a:pPr>
            <a:r>
              <a:rPr lang="ru-RU" sz="5400" dirty="0" smtClean="0"/>
              <a:t>3</a:t>
            </a:r>
            <a:r>
              <a:rPr lang="ru-RU" sz="5400" dirty="0"/>
              <a:t>) когнитивное научение.</a:t>
            </a:r>
          </a:p>
          <a:p>
            <a:pPr marL="0" indent="0">
              <a:buNone/>
            </a:pP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xmlns="" val="314662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РЕАКТИВНОЕ ПОВЕДЕНИЕ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ru-RU" sz="4300" dirty="0"/>
              <a:t>импринтинг</a:t>
            </a:r>
            <a:r>
              <a:rPr lang="ru-RU" i="1" dirty="0"/>
              <a:t> (мгновенное функционирование какой-либо формы поведения в результате её прямого включения под влиянием стимула, закодированного в генетической программе созревания и работы данной формы поведения)  и </a:t>
            </a:r>
            <a:r>
              <a:rPr lang="ru-RU" dirty="0"/>
              <a:t>условные рефлексы</a:t>
            </a:r>
            <a:r>
              <a:rPr lang="ru-RU" i="1" dirty="0"/>
              <a:t>.</a:t>
            </a:r>
            <a:endParaRPr lang="ru-RU" dirty="0"/>
          </a:p>
          <a:p>
            <a:endParaRPr lang="ru-RU" dirty="0"/>
          </a:p>
        </p:txBody>
      </p:sp>
      <p:pic>
        <p:nvPicPr>
          <p:cNvPr id="3074" name="Picture 2" descr="D:\Светлана\img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2008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5301208"/>
            <a:ext cx="5486400" cy="804862"/>
          </a:xfrm>
        </p:spPr>
        <p:txBody>
          <a:bodyPr/>
          <a:lstStyle/>
          <a:p>
            <a:r>
              <a:rPr lang="ru-RU" sz="2400" b="1" i="1" dirty="0" smtClean="0"/>
              <a:t>3. Метод наблюдения</a:t>
            </a:r>
            <a:endParaRPr lang="ru-RU" sz="2400" b="1" dirty="0"/>
          </a:p>
          <a:p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820146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b="1" i="1" dirty="0" err="1"/>
              <a:t>Оперантное</a:t>
            </a:r>
            <a:r>
              <a:rPr lang="ru-RU" b="1" i="1" dirty="0"/>
              <a:t> поведение</a:t>
            </a:r>
            <a:r>
              <a:rPr lang="ru-RU" i="1" dirty="0"/>
              <a:t> </a:t>
            </a:r>
            <a:r>
              <a:rPr lang="ru-RU" dirty="0"/>
              <a:t>представляет собой действия, для выработки которых необходимо активное </a:t>
            </a:r>
            <a:r>
              <a:rPr lang="ru-RU" dirty="0" smtClean="0"/>
              <a:t>экспериментирование </a:t>
            </a:r>
            <a:r>
              <a:rPr lang="ru-RU" dirty="0"/>
              <a:t>организма с окружающей средой, в результате чего устанавливаются связи между различными ситуациями. 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1. Метод проб и ошибок. </a:t>
            </a:r>
            <a:br>
              <a:rPr lang="ru-RU" dirty="0" smtClean="0"/>
            </a:br>
            <a:r>
              <a:rPr lang="ru-RU" dirty="0" smtClean="0"/>
              <a:t>2. метод формирования реакций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2076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Метод формирования реакций</a:t>
            </a:r>
          </a:p>
        </p:txBody>
      </p:sp>
      <p:pic>
        <p:nvPicPr>
          <p:cNvPr id="4098" name="Picture 2" descr="D:\Светлана\1медведь239723673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3" r="83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69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134</Words>
  <Application>Microsoft Office PowerPoint</Application>
  <PresentationFormat>Экран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Эдвард Торндайк</vt:lpstr>
      <vt:lpstr>Научение — процесс и результат приобретения индивидуального опыта. </vt:lpstr>
      <vt:lpstr>КАТЕГОРИИ НАУЧЕНИЯ</vt:lpstr>
      <vt:lpstr>РЕАКТИВНОЕ ПОВЕДЕНИЕ</vt:lpstr>
      <vt:lpstr>1. Метод проб и ошибок.  2. метод формирования реакций</vt:lpstr>
      <vt:lpstr>Метод формирования реакций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Эдвард Торндайк</dc:title>
  <dc:creator>Bill Gates</dc:creator>
  <cp:lastModifiedBy>Admin</cp:lastModifiedBy>
  <cp:revision>17</cp:revision>
  <dcterms:created xsi:type="dcterms:W3CDTF">2016-03-15T07:47:00Z</dcterms:created>
  <dcterms:modified xsi:type="dcterms:W3CDTF">2017-02-03T18:33:26Z</dcterms:modified>
</cp:coreProperties>
</file>