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62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80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95" autoAdjust="0"/>
  </p:normalViewPr>
  <p:slideViewPr>
    <p:cSldViewPr>
      <p:cViewPr>
        <p:scale>
          <a:sx n="120" d="100"/>
          <a:sy n="120" d="100"/>
        </p:scale>
        <p:origin x="54" y="9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6EF12F-0EFC-41D8-AECE-A45FB3A227A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B72A33-13D1-4773-AB9A-64EB157DD61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0038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B72A33-13D1-4773-AB9A-64EB157DD61B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0280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C9F69A-BCA5-4874-8949-1FCD7E4948D0}" type="datetimeFigureOut">
              <a:rPr lang="ru-RU" smtClean="0"/>
              <a:t>15.01.2017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2359B0F-ADBD-40FE-AA67-F80ADDF1C269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692696"/>
            <a:ext cx="7732381" cy="5433467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endParaRPr lang="ru-RU" sz="7600" b="1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endParaRPr lang="ru-RU" sz="10000" b="1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sz="16000" b="1" dirty="0" smtClean="0">
                <a:solidFill>
                  <a:schemeClr val="tx1"/>
                </a:solidFill>
                <a:latin typeface="Comic Sans MS" pitchFamily="66" charset="0"/>
              </a:rPr>
              <a:t>Концепция </a:t>
            </a:r>
            <a:r>
              <a:rPr lang="ru-RU" sz="16000" b="1" dirty="0">
                <a:solidFill>
                  <a:schemeClr val="tx1"/>
                </a:solidFill>
                <a:latin typeface="Comic Sans MS" pitchFamily="66" charset="0"/>
              </a:rPr>
              <a:t>переживания</a:t>
            </a:r>
            <a:br>
              <a:rPr lang="ru-RU" sz="16000" b="1" dirty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0" b="1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6000" b="1" dirty="0" smtClean="0">
                <a:solidFill>
                  <a:schemeClr val="tx1"/>
                </a:solidFill>
                <a:latin typeface="Comic Sans MS" pitchFamily="66" charset="0"/>
              </a:rPr>
              <a:t>Л.C</a:t>
            </a:r>
            <a:r>
              <a:rPr lang="ru-RU" sz="16000" b="1" dirty="0">
                <a:solidFill>
                  <a:schemeClr val="tx1"/>
                </a:solidFill>
                <a:latin typeface="Comic Sans MS" pitchFamily="66" charset="0"/>
              </a:rPr>
              <a:t>. Выготского: </a:t>
            </a:r>
            <a:r>
              <a:rPr lang="ru-RU" sz="160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6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0" b="1" dirty="0" smtClean="0">
                <a:solidFill>
                  <a:schemeClr val="tx1"/>
                </a:solidFill>
                <a:latin typeface="Comic Sans MS" pitchFamily="66" charset="0"/>
              </a:rPr>
              <a:t>от </a:t>
            </a:r>
            <a:r>
              <a:rPr lang="ru-RU" sz="16000" b="1" dirty="0">
                <a:solidFill>
                  <a:schemeClr val="tx1"/>
                </a:solidFill>
                <a:latin typeface="Comic Sans MS" pitchFamily="66" charset="0"/>
              </a:rPr>
              <a:t>совместного знания </a:t>
            </a:r>
            <a:r>
              <a:rPr lang="ru-RU" sz="16000" b="1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6000" b="1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0" b="1" dirty="0" smtClean="0">
                <a:solidFill>
                  <a:schemeClr val="tx1"/>
                </a:solidFill>
                <a:latin typeface="Comic Sans MS" pitchFamily="66" charset="0"/>
              </a:rPr>
              <a:t>к </a:t>
            </a:r>
            <a:r>
              <a:rPr lang="ru-RU" sz="16000" b="1" dirty="0">
                <a:solidFill>
                  <a:schemeClr val="tx1"/>
                </a:solidFill>
                <a:latin typeface="Comic Sans MS" pitchFamily="66" charset="0"/>
              </a:rPr>
              <a:t>преодолению </a:t>
            </a:r>
            <a:r>
              <a:rPr lang="ru-RU" sz="16000" b="1" dirty="0" smtClean="0">
                <a:solidFill>
                  <a:schemeClr val="tx1"/>
                </a:solidFill>
                <a:latin typeface="Comic Sans MS" pitchFamily="66" charset="0"/>
              </a:rPr>
              <a:t>одиночества</a:t>
            </a:r>
          </a:p>
          <a:p>
            <a:pPr marL="0" indent="0" algn="r">
              <a:buNone/>
            </a:pPr>
            <a:r>
              <a:rPr lang="ru-RU" sz="3600" b="1" dirty="0"/>
              <a:t/>
            </a:r>
            <a:br>
              <a:rPr lang="ru-RU" sz="3600" b="1" dirty="0"/>
            </a:br>
            <a:endParaRPr lang="ru-RU" sz="3600" b="1" dirty="0" smtClean="0"/>
          </a:p>
          <a:p>
            <a:pPr marL="0" indent="0" algn="r">
              <a:buNone/>
            </a:pPr>
            <a:endParaRPr lang="ru-RU" sz="3600" b="1" dirty="0"/>
          </a:p>
          <a:p>
            <a:pPr marL="0" indent="0" algn="r">
              <a:buNone/>
            </a:pPr>
            <a:endParaRPr lang="ru-RU" sz="3600" b="1" dirty="0"/>
          </a:p>
          <a:p>
            <a:pPr marL="0" indent="0" algn="r">
              <a:buNone/>
            </a:pPr>
            <a:endParaRPr lang="ru-RU" sz="3600" b="1" dirty="0" smtClean="0"/>
          </a:p>
          <a:p>
            <a:pPr marL="0" indent="0" algn="ctr">
              <a:buNone/>
            </a:pPr>
            <a:r>
              <a:rPr lang="ru-RU" sz="12800" b="1" dirty="0" smtClean="0">
                <a:latin typeface="Bookman Old Style" pitchFamily="18" charset="0"/>
              </a:rPr>
              <a:t>доктор психологических наук, профессор </a:t>
            </a:r>
            <a:br>
              <a:rPr lang="ru-RU" sz="12800" b="1" dirty="0" smtClean="0">
                <a:latin typeface="Bookman Old Style" pitchFamily="18" charset="0"/>
              </a:rPr>
            </a:br>
            <a:endParaRPr lang="ru-RU" sz="12800" b="1" dirty="0" smtClean="0">
              <a:latin typeface="Bookman Old Style" pitchFamily="18" charset="0"/>
            </a:endParaRPr>
          </a:p>
          <a:p>
            <a:pPr marL="0" indent="0" algn="ctr">
              <a:buNone/>
            </a:pPr>
            <a:r>
              <a:rPr lang="ru-RU" sz="12800" b="1" dirty="0" smtClean="0">
                <a:latin typeface="Bookman Old Style" pitchFamily="18" charset="0"/>
              </a:rPr>
              <a:t>ПЕРГАМЕНЩИК</a:t>
            </a:r>
            <a:br>
              <a:rPr lang="ru-RU" sz="12800" b="1" dirty="0" smtClean="0">
                <a:latin typeface="Bookman Old Style" pitchFamily="18" charset="0"/>
              </a:rPr>
            </a:br>
            <a:r>
              <a:rPr lang="ru-RU" sz="12800" b="1" dirty="0" smtClean="0">
                <a:latin typeface="Bookman Old Style" pitchFamily="18" charset="0"/>
              </a:rPr>
              <a:t>Леонид Абрамович</a:t>
            </a:r>
            <a:r>
              <a:rPr lang="ru-RU" sz="12800" b="1" dirty="0">
                <a:latin typeface="Bookman Old Style" pitchFamily="18" charset="0"/>
              </a:rPr>
              <a:t/>
            </a:r>
            <a:br>
              <a:rPr lang="ru-RU" sz="12800" b="1" dirty="0">
                <a:latin typeface="Bookman Old Style" pitchFamily="18" charset="0"/>
              </a:rPr>
            </a:b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421166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2.3. Категория как межличностный или </a:t>
            </a:r>
            <a:r>
              <a:rPr lang="ru-RU" sz="3600" b="1" dirty="0" err="1" smtClean="0">
                <a:solidFill>
                  <a:schemeClr val="tx2"/>
                </a:solidFill>
              </a:rPr>
              <a:t>внутриличностный</a:t>
            </a:r>
            <a:r>
              <a:rPr lang="ru-RU" sz="3600" b="1" dirty="0" smtClean="0">
                <a:solidFill>
                  <a:schemeClr val="tx2"/>
                </a:solidFill>
              </a:rPr>
              <a:t> конфликт 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179512" y="2064174"/>
            <a:ext cx="3096344" cy="417646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В языке культуры первой трети </a:t>
            </a:r>
            <a:r>
              <a:rPr lang="en-US" sz="1600" dirty="0">
                <a:solidFill>
                  <a:schemeClr val="tx1"/>
                </a:solidFill>
                <a:latin typeface="Bookman Old Style" pitchFamily="18" charset="0"/>
              </a:rPr>
              <a:t>XX 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века под словом </a:t>
            </a:r>
            <a:r>
              <a:rPr lang="ru-RU" sz="1600" dirty="0" smtClean="0">
                <a:solidFill>
                  <a:schemeClr val="tx1"/>
                </a:solidFill>
                <a:latin typeface="Bookman Old Style" pitchFamily="18" charset="0"/>
              </a:rPr>
              <a:t>«категория» 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понималось нечто весьма определенное: категория есть острое столкновение позиций, характеров, драматическая коллизия, конфликт между людьми или внутри человека, столкновение, сопровождаемое острыми эмоциональными переживаниями.</a:t>
            </a:r>
            <a:endParaRPr lang="ru-RU" sz="1600" dirty="0">
              <a:latin typeface="Bookman Old Style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3419426" y="1632126"/>
            <a:ext cx="5522466" cy="504056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В словаре театральной антропологии (М. 1922) это понятие </a:t>
            </a:r>
            <a:r>
              <a:rPr lang="ru-RU" sz="1600" dirty="0" err="1" smtClean="0">
                <a:solidFill>
                  <a:schemeClr val="tx1"/>
                </a:solidFill>
                <a:latin typeface="Comic Sans MS" pitchFamily="66" charset="0"/>
              </a:rPr>
              <a:t>операционализировал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Вс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. Мейерхольд, с которым </a:t>
            </a: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Л.С. Выготский 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дружил. Вс. Мейерхольд пишет, что категория есть столкновение, открытый или скрытый конфликт, есть суть драмы, ее основная структурная единица. Драматическое произведение, в широком смысле, состоит из ряда событий </a:t>
            </a: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–  категорий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, но и слова о том, что высшие психические функции появляются на сцене и что они появляются в двух планах, использованы </a:t>
            </a: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Л.С. Выготским 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отнюдь не как красивости, необязательные метафоры. Они наиболее точно и полно выражают суть дела </a:t>
            </a: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– далеко 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не каждое социальное отношение, социальное взаимодействие может стать внутренней высшей психической функцией, а только то, которое появляется на сцене как категория, как единица </a:t>
            </a:r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драмы (Н. Вересов).</a:t>
            </a:r>
            <a:endParaRPr lang="ru-RU" sz="16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7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</a:rPr>
              <a:t>2.4. Двух плановый </a:t>
            </a:r>
            <a:r>
              <a:rPr lang="ru-RU" sz="3200" b="1" dirty="0">
                <a:solidFill>
                  <a:schemeClr val="tx2"/>
                </a:solidFill>
              </a:rPr>
              <a:t>механизм преодоления кризисной ситуацией жизненного пути </a:t>
            </a:r>
            <a:r>
              <a:rPr lang="ru-RU" sz="3200" b="1" dirty="0" smtClean="0">
                <a:solidFill>
                  <a:schemeClr val="tx2"/>
                </a:solidFill>
              </a:rPr>
              <a:t> </a:t>
            </a:r>
            <a:r>
              <a:rPr lang="ru-RU" sz="2800" b="1" dirty="0"/>
              <a:t/>
            </a:r>
            <a:br>
              <a:rPr lang="ru-RU" sz="2800" b="1" dirty="0"/>
            </a:br>
            <a:endParaRPr lang="ru-RU" sz="2800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716016" y="1475588"/>
            <a:ext cx="4032448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Bookman Old Style" pitchFamily="18" charset="0"/>
              </a:rPr>
              <a:t>Во втором плане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1475588"/>
            <a:ext cx="4032448" cy="122413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Bookman Old Style" pitchFamily="18" charset="0"/>
              </a:rPr>
              <a:t>На первом плане  взаимодействия</a:t>
            </a:r>
            <a:endParaRPr lang="ru-RU" sz="2400" b="1" dirty="0">
              <a:latin typeface="Bookman Old Style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5536" y="2924944"/>
            <a:ext cx="4176464" cy="361552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развивается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конфликт интересов: между стремлением человека сохранить непрерывность своей жизнь, как жизни благополучной и жизненной ситуацией, которая не дает ему для этого никаких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оснований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6016" y="2924944"/>
            <a:ext cx="4032448" cy="36724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запускается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механизм принятия новой ситуации жизненного пути (механизм посттравматического роста), что предполагает внутри личностное изменение: новую ситуацию следует перестроить, переосмыслить, а значит пережить. Так может выглядеть закон культурно-исторического преодоления кризисной ситуации жизненного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пути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9" name="Стрелка вниз 8"/>
          <p:cNvSpPr/>
          <p:nvPr/>
        </p:nvSpPr>
        <p:spPr>
          <a:xfrm>
            <a:off x="2123728" y="2573173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6444208" y="2536148"/>
            <a:ext cx="576064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501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 </a:t>
            </a:r>
          </a:p>
          <a:p>
            <a:pPr marL="0" indent="0" algn="just">
              <a:buNone/>
            </a:pPr>
            <a:r>
              <a:rPr lang="ru-RU" b="1" dirty="0" smtClean="0"/>
              <a:t> </a:t>
            </a:r>
            <a:r>
              <a:rPr lang="ru-RU" dirty="0" smtClean="0"/>
              <a:t> </a:t>
            </a: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91264" cy="1591056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/>
              <a:t/>
            </a:r>
            <a:br>
              <a:rPr lang="ru-RU" sz="3200" b="1" dirty="0"/>
            </a:br>
            <a:r>
              <a:rPr lang="en-US" sz="2800" b="1" dirty="0" smtClean="0">
                <a:solidFill>
                  <a:schemeClr val="tx2"/>
                </a:solidFill>
              </a:rPr>
              <a:t>III. </a:t>
            </a:r>
            <a:r>
              <a:rPr lang="ru-RU" sz="2800" b="1" dirty="0" smtClean="0">
                <a:solidFill>
                  <a:schemeClr val="tx2"/>
                </a:solidFill>
              </a:rPr>
              <a:t>Сцена </a:t>
            </a:r>
            <a:r>
              <a:rPr lang="ru-RU" sz="2800" b="1" dirty="0">
                <a:solidFill>
                  <a:schemeClr val="tx2"/>
                </a:solidFill>
              </a:rPr>
              <a:t>третья. Экзистенциальная: переживание как реализация сущностного в человеке через преодоление страха бытия и трагедии </a:t>
            </a:r>
            <a:r>
              <a:rPr lang="ru-RU" sz="2800" b="1" dirty="0" smtClean="0">
                <a:solidFill>
                  <a:schemeClr val="tx2"/>
                </a:solidFill>
              </a:rPr>
              <a:t>одиночества</a:t>
            </a:r>
            <a:r>
              <a:rPr lang="ru-RU" sz="2400" b="1" dirty="0">
                <a:solidFill>
                  <a:schemeClr val="tx2"/>
                </a:solidFill>
              </a:rPr>
              <a:t/>
            </a:r>
            <a:br>
              <a:rPr lang="ru-RU" sz="2400" b="1" dirty="0">
                <a:solidFill>
                  <a:schemeClr val="tx2"/>
                </a:solidFill>
              </a:rPr>
            </a:br>
            <a:endParaRPr lang="ru-RU" sz="2400" b="1" dirty="0">
              <a:solidFill>
                <a:schemeClr val="tx2"/>
              </a:solidFill>
            </a:endParaRPr>
          </a:p>
        </p:txBody>
      </p:sp>
      <p:sp>
        <p:nvSpPr>
          <p:cNvPr id="4" name="Круглая лента лицом вверх 3"/>
          <p:cNvSpPr/>
          <p:nvPr/>
        </p:nvSpPr>
        <p:spPr>
          <a:xfrm>
            <a:off x="467544" y="1988840"/>
            <a:ext cx="8280920" cy="1872208"/>
          </a:xfrm>
          <a:prstGeom prst="ellipseRibbon2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Bookman Old Style" pitchFamily="18" charset="0"/>
              </a:rPr>
              <a:t>Позиция 1. Трагедия экзистенционального одиночества</a:t>
            </a:r>
            <a:endParaRPr lang="ru-RU" sz="2400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7544" y="4019101"/>
            <a:ext cx="8280920" cy="2520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«Мы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оторваны от круга. Как когда-то оторвалась Земля. Скорбь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– в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этой вечной </a:t>
            </a:r>
            <a:r>
              <a:rPr lang="ru-RU" sz="2000" dirty="0" err="1">
                <a:solidFill>
                  <a:schemeClr val="tx1"/>
                </a:solidFill>
                <a:latin typeface="Comic Sans MS" pitchFamily="66" charset="0"/>
              </a:rPr>
              <a:t>отъединенности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, в самом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«я»,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в том, что я не ты, не все вокруг меня, что все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– и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человек, и камень, и планеты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– одиноки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в великом безмолвии вечной ночи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. 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Трагедия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бесконечной вечной </a:t>
            </a:r>
            <a:r>
              <a:rPr lang="ru-RU" sz="2000" dirty="0" err="1">
                <a:solidFill>
                  <a:schemeClr val="tx1"/>
                </a:solidFill>
                <a:latin typeface="Comic Sans MS" pitchFamily="66" charset="0"/>
              </a:rPr>
              <a:t>отъединенности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 «я»,  бесконечное одиночество».</a:t>
            </a:r>
            <a:endParaRPr lang="ru-RU" sz="2000" dirty="0">
              <a:latin typeface="Comic Sans MS" pitchFamily="66" charset="0"/>
            </a:endParaRPr>
          </a:p>
          <a:p>
            <a:pPr algn="ctr"/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33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Позиция 2. Переживание </a:t>
            </a:r>
            <a:r>
              <a:rPr lang="ru-RU" sz="3200" b="1" dirty="0">
                <a:solidFill>
                  <a:schemeClr val="tx2"/>
                </a:solidFill>
                <a:latin typeface="Comic Sans MS" pitchFamily="66" charset="0"/>
              </a:rPr>
              <a:t>экзистенциальной тревоги смерти </a:t>
            </a:r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в </a:t>
            </a:r>
            <a:r>
              <a:rPr lang="ru-RU" sz="3200" b="1" dirty="0">
                <a:solidFill>
                  <a:schemeClr val="tx2"/>
                </a:solidFill>
                <a:latin typeface="Comic Sans MS" pitchFamily="66" charset="0"/>
              </a:rPr>
              <a:t>ситуации молчания 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2276872"/>
            <a:ext cx="8496944" cy="40324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«Вечная ночь одиночества» –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 основной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тезис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Л.С. Выготского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. Грузинский мудрец </a:t>
            </a:r>
            <a:r>
              <a:rPr lang="ru-RU" sz="2000" dirty="0" err="1">
                <a:solidFill>
                  <a:schemeClr val="tx1"/>
                </a:solidFill>
                <a:latin typeface="Comic Sans MS" pitchFamily="66" charset="0"/>
              </a:rPr>
              <a:t>Мераб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Comic Sans MS" pitchFamily="66" charset="0"/>
              </a:rPr>
              <a:t>Мамардашвили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 60 лет спустя, писал: «...человек редко с кем-то... он вечно одинок». Трагедия человека состоит в самом факте его существования и, как писал философ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«при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всем проблематичности существования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человека»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ее, эту жизнь надо закончить. Но как?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Л.С. Выготский предлагает: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«Трагедию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надо закончить,  надо восполнить в себе, в своем переживании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...».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Но поиск смысла   жизни не в скорби одиночества, а в </a:t>
            </a:r>
            <a:r>
              <a:rPr lang="ru-RU" sz="2000" dirty="0" err="1">
                <a:solidFill>
                  <a:schemeClr val="tx1"/>
                </a:solidFill>
                <a:latin typeface="Comic Sans MS" pitchFamily="66" charset="0"/>
              </a:rPr>
              <a:t>воссоединенности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. Чем же восстанавливается единство? Переживанием экзистенциальной тревоги смерти в ситуации молчания –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отвечает будущий классик психологии.</a:t>
            </a:r>
            <a:endParaRPr lang="ru-RU" sz="2000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37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Позиция 3. </a:t>
            </a:r>
            <a:b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Молчание—молитва—диалог </a:t>
            </a:r>
            <a:endParaRPr lang="ru-RU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700808"/>
            <a:ext cx="8496944" cy="49685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Любой диалог, включая и терапевтический, состоит из слов и молчания. Молчание может означать, что возникли условия для появления контекста из двух текстов, из соприкосновения «Я» и «Ты». Пауза молчания сопровождается переживанием. Запускается механизм страдания через переживания трагического, через преодоление экзистенциального одиночества. </a:t>
            </a:r>
            <a:endParaRPr lang="ru-RU" sz="20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Позже об этом писал М.М. Бахтин: «Второй предел (познание личности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–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 Л.А.) – диалог, вопрошание, молитва. Здесь необходимо свободное самораскрытие личности. Критерий здесь не точность познания, а глубина проникновения». Итак, Л.С. Выготский для преодоления трагедии одиночества предлагает формулу: молчание-молитва-диалог. Схожесть позиций М. Бахтина и Л.С. Выготского очевидна. 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16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Позиция 4. </a:t>
            </a:r>
            <a:b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Молчание как неслышимой диалог</a:t>
            </a:r>
            <a:endParaRPr lang="ru-RU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23528" y="1988840"/>
            <a:ext cx="8496944" cy="45365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вышедшей в этом году монографии «Комментарии к театральным рецензиям Льва Выготского»,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В.С. </a:t>
            </a:r>
            <a:r>
              <a:rPr lang="ru-RU" sz="2000" dirty="0" err="1" smtClean="0">
                <a:solidFill>
                  <a:schemeClr val="tx1"/>
                </a:solidFill>
                <a:latin typeface="Comic Sans MS" pitchFamily="66" charset="0"/>
              </a:rPr>
              <a:t>Собкин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выделяет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значимые слова из культурного контекста жизни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Л.С. Выготского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: «для истинного общения людей между собой обычный язык недостаточен, он слишком материален. Настоящее общение осуществляется при помощи молчания. Отсюда и требование раскрыть перед зрителем  «общение душ» без помощи слов». Неслышимой диалог (7, с. 38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.).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Обращение Л.С. Выготского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к проблеме страдания, к проблеме, которую и современная психология не очень-то жалует, так, как будто она выполняет завещание М. Горького, который считал, что «Страдание — позор мира и надобно его ненавидеть, для того чтобы истребить» (слова травмированной личности отметил бы кризисный психолог).</a:t>
            </a:r>
          </a:p>
          <a:p>
            <a:pPr algn="ctr"/>
            <a:endParaRPr lang="ru-RU" sz="2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50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Позиция 5. Печалью в вышине отмечена звезда моя</a:t>
            </a:r>
            <a:endParaRPr lang="ru-RU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1700808"/>
            <a:ext cx="8712968" cy="48965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/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В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статье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Л.С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. Выготского, опубликованные ровно сто лет назад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«Траурные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строки  (День 9 </a:t>
            </a:r>
            <a:r>
              <a:rPr lang="ru-RU" dirty="0" err="1">
                <a:solidFill>
                  <a:schemeClr val="tx1"/>
                </a:solidFill>
                <a:latin typeface="Comic Sans MS" pitchFamily="66" charset="0"/>
              </a:rPr>
              <a:t>ава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)»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(1916) дается ответ на вопрос как надо относиться к проблеме </a:t>
            </a:r>
            <a:r>
              <a:rPr lang="ru-RU" b="1" dirty="0">
                <a:solidFill>
                  <a:schemeClr val="tx1"/>
                </a:solidFill>
                <a:latin typeface="Comic Sans MS" pitchFamily="66" charset="0"/>
              </a:rPr>
              <a:t>страдания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. «Зачем нам нужен исторический траур?» Спрашивает будущий классик. Зачем беречь траур, зачем его лелеять веками, зачем эта вечная скорбь.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«Печалью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в вышине отмечена звезда моя»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- подводит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итог своих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размышлений Л.С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. Выготский. Да печаль, но в вышине, но звезда. Только через страдание человек может прикоснуться к вечному, к бессмертному, только через страдание он в состоянии преодолевать тревогу смерти и судьбы, вины и осуждения, пустоты и отсутствия смысла. Смысл страдания не в бегстве от него, он обретается при вознесении страдания, в молитве к богу в себе. Выготский не мог предугадать сто лет назад, что сформулировал пароль посттравматического роста: </a:t>
            </a:r>
            <a:r>
              <a:rPr lang="ru-RU" b="1" dirty="0">
                <a:solidFill>
                  <a:schemeClr val="tx1"/>
                </a:solidFill>
                <a:latin typeface="Comic Sans MS" pitchFamily="66" charset="0"/>
              </a:rPr>
              <a:t>печаль – в вышине 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– звезда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, сегодня: </a:t>
            </a:r>
            <a:r>
              <a:rPr lang="ru-RU" b="1" dirty="0">
                <a:solidFill>
                  <a:schemeClr val="tx1"/>
                </a:solidFill>
                <a:latin typeface="Comic Sans MS" pitchFamily="66" charset="0"/>
              </a:rPr>
              <a:t>опасной – жизни </a:t>
            </a:r>
            <a:r>
              <a:rPr lang="ru-RU" b="1" dirty="0" smtClean="0">
                <a:solidFill>
                  <a:schemeClr val="tx1"/>
                </a:solidFill>
                <a:latin typeface="Comic Sans MS" pitchFamily="66" charset="0"/>
              </a:rPr>
              <a:t>– шанс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    Через страдание человек получает шанс выполнить основное предназначение своего появления в мире, о чем говорил Сартр: человек пришел в этот мир, чтобы стать богом.</a:t>
            </a:r>
          </a:p>
          <a:p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3235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Послесловие. Неосуществленная </a:t>
            </a:r>
            <a:r>
              <a:rPr lang="ru-RU" sz="3200" b="1" dirty="0">
                <a:solidFill>
                  <a:schemeClr val="tx2"/>
                </a:solidFill>
                <a:latin typeface="Comic Sans MS" pitchFamily="66" charset="0"/>
              </a:rPr>
              <a:t>встреча: </a:t>
            </a:r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возможности </a:t>
            </a:r>
            <a:r>
              <a:rPr lang="ru-RU" sz="3200" b="1" dirty="0">
                <a:solidFill>
                  <a:schemeClr val="tx2"/>
                </a:solidFill>
                <a:latin typeface="Comic Sans MS" pitchFamily="66" charset="0"/>
              </a:rPr>
              <a:t>исследования понятия «переживание».  </a:t>
            </a: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2060848"/>
            <a:ext cx="8352928" cy="439248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17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ноября 1996 году родился Л.С. Выготский, и в этот же день его уже «ждал» М.М. Бахтин, который родился ровно на один год раньше. Через Витебск (20 годы) у них была возможность встретиться: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М.М. Бахтин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в 22-23 годах вел уроки литературы в средней школе, а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Л.С. Выготский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(информация от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В.С. </a:t>
            </a:r>
            <a:r>
              <a:rPr lang="ru-RU" dirty="0" err="1" smtClean="0">
                <a:solidFill>
                  <a:schemeClr val="tx1"/>
                </a:solidFill>
                <a:latin typeface="Comic Sans MS" pitchFamily="66" charset="0"/>
              </a:rPr>
              <a:t>Собкина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)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ездил в Витебск с планом создать в этом городе искусства театральную школу. 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    Социально-культурная среда двух гениев российской  культуры предоставляла им условия для идейного объединения. Основы методологии позволяющей, с моей точки зрения, приступить к изучению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переживания как динамической единицы сознания, были предложены М.М. Бахтиным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конце 30–х годов. Заметки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«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К философским основам гуманитарной науки», содержали четыре принципа науки, позволяющие признать переживание и дать ему достойное место в психологии. </a:t>
            </a:r>
          </a:p>
          <a:p>
            <a:pPr algn="just"/>
            <a:endParaRPr lang="ru-RU" dirty="0">
              <a:solidFill>
                <a:schemeClr val="tx1"/>
              </a:solidFill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04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	</a:t>
            </a:r>
            <a:endParaRPr lang="ru-RU" dirty="0" smtClean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/>
              <a:t>	</a:t>
            </a:r>
            <a:endParaRPr lang="ru-RU" dirty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Comic Sans MS" pitchFamily="66" charset="0"/>
              </a:rPr>
              <a:t>I. </a:t>
            </a: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Принцип </a:t>
            </a:r>
            <a:r>
              <a:rPr lang="ru-RU" sz="3600" b="1" dirty="0" err="1" smtClean="0">
                <a:solidFill>
                  <a:schemeClr val="tx2"/>
                </a:solidFill>
                <a:latin typeface="Comic Sans MS" pitchFamily="66" charset="0"/>
              </a:rPr>
              <a:t>вненаходимости</a:t>
            </a:r>
            <a:endParaRPr lang="ru-RU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323528" y="1916832"/>
            <a:ext cx="4320480" cy="446449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Понимание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М.М. Бахтиным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рассматривается как превращение чужого в «свое-чужое». В результате реализуется принцип </a:t>
            </a:r>
            <a:r>
              <a:rPr lang="ru-RU" dirty="0" err="1">
                <a:solidFill>
                  <a:schemeClr val="tx1"/>
                </a:solidFill>
                <a:latin typeface="Comic Sans MS" pitchFamily="66" charset="0"/>
              </a:rPr>
              <a:t>вненаходимости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 и возникает некий </a:t>
            </a:r>
            <a:r>
              <a:rPr lang="ru-RU" dirty="0" err="1">
                <a:solidFill>
                  <a:schemeClr val="tx1"/>
                </a:solidFill>
                <a:latin typeface="Comic Sans MS" pitchFamily="66" charset="0"/>
              </a:rPr>
              <a:t>хронотоп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, находящийся в динамике и отражающий сложные взаимоотношения субъектов исследовательского процесса. Только создав поле понимания, можно надеяться на начало познания в сложных ситуациях жизненного пути.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4788024" y="1498577"/>
            <a:ext cx="4032448" cy="518457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От создания поле понимания к познанию как превращение чужого в «свое-чужое». Эта же идея заложена в законе культурно-исторического развития, который предполагает создание сцены жизни, где актеры ребенок и взрослый существуют в поле понимания и переживания и как следствие познания. Такая же идея заложена в концепции интеллигибельных объектов И. Канта, которые существуя до познания создают условия познания.</a:t>
            </a:r>
            <a:endParaRPr lang="ru-RU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255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      </a:t>
            </a:r>
          </a:p>
          <a:p>
            <a:pPr marL="0" indent="0" algn="just">
              <a:buNone/>
            </a:pPr>
            <a:r>
              <a:rPr lang="ru-RU" dirty="0" smtClean="0"/>
              <a:t>     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Comic Sans MS" pitchFamily="66" charset="0"/>
              </a:rPr>
              <a:t>II.</a:t>
            </a: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Принцип </a:t>
            </a:r>
            <a:r>
              <a:rPr lang="ru-RU" sz="3600" b="1" dirty="0">
                <a:solidFill>
                  <a:schemeClr val="tx2"/>
                </a:solidFill>
                <a:latin typeface="Comic Sans MS" pitchFamily="66" charset="0"/>
              </a:rPr>
              <a:t>сохранения субъективного</a:t>
            </a:r>
          </a:p>
        </p:txBody>
      </p:sp>
      <p:sp>
        <p:nvSpPr>
          <p:cNvPr id="4" name="Загнутый угол 3"/>
          <p:cNvSpPr/>
          <p:nvPr/>
        </p:nvSpPr>
        <p:spPr>
          <a:xfrm>
            <a:off x="323528" y="1619630"/>
            <a:ext cx="4680520" cy="4761698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В психологии важно, прежде всего, такое преодоление чуждости чужого, чтобы оно не стало, не превратилось в чисто свое. Чтобы оно не объективировалось в результате научных методов исследования. Итогом научного поиска должно стать не овладение тайнами субъективного в терминах научных понятий («омертвение живого»), а сохранение индивидуального, субъективного.</a:t>
            </a:r>
            <a:endParaRPr lang="ru-RU" dirty="0">
              <a:latin typeface="Bookman Old Style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5148064" y="1844824"/>
            <a:ext cx="3744416" cy="4752528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Теории культурно-исторического развития должен соответствовать метод изучения личности, развивающейся по правилам этой теории. Принцип сохранения субъективного в гносеологии есть следствие этого же принципа в онтологии. В процессе </a:t>
            </a:r>
            <a:r>
              <a:rPr lang="ru-RU" dirty="0" err="1">
                <a:solidFill>
                  <a:schemeClr val="tx1"/>
                </a:solidFill>
                <a:latin typeface="Comic Sans MS" pitchFamily="66" charset="0"/>
              </a:rPr>
              <a:t>интериоризации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 присвоение, преодоление чужого не превращает его в чисто свое.</a:t>
            </a:r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515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Переживание как категория кризисной психологии</a:t>
            </a:r>
            <a:endParaRPr lang="ru-RU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8214" y="1988840"/>
            <a:ext cx="8424936" cy="72924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Принято считать, что кризисная психология возникла в 1980 году, когда американский психолог М. 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Горовиц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mic Sans MS" pitchFamily="66" charset="0"/>
              </a:rPr>
              <a:t>(M.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 </a:t>
            </a:r>
            <a:r>
              <a:rPr lang="en-US" sz="1400" dirty="0">
                <a:solidFill>
                  <a:schemeClr val="tx1"/>
                </a:solidFill>
                <a:latin typeface="Comic Sans MS" pitchFamily="66" charset="0"/>
              </a:rPr>
              <a:t>Horowitz) 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предложил выделить в DSM-III особую диагностическую группу «посттравматическое стрессовое расстройство» (ПТСР).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98214" y="2852937"/>
            <a:ext cx="8424936" cy="6480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Система понятий кризисной психологии: стресс, кризис, психическая травма, кризисная ситуация и кризисное событие, тревога и страх, код выживания, преодоление.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8214" y="3661777"/>
            <a:ext cx="8424936" cy="64657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Понятие «переживание» не получило достойное место в системе категорий кризисной психологии.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24097" y="4464858"/>
            <a:ext cx="8424936" cy="8160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В течение всей своей научной деятельности </a:t>
            </a:r>
            <a:r>
              <a:rPr lang="ru-RU" sz="1400" dirty="0" smtClean="0">
                <a:solidFill>
                  <a:schemeClr val="tx1"/>
                </a:solidFill>
                <a:latin typeface="Comic Sans MS" pitchFamily="66" charset="0"/>
              </a:rPr>
              <a:t>Л.С. Выготский 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неоднократно обращался к понятию «переживание», примерял и проверял возможность  понятию «переживания» выступить в качестве базовой категории создаваемой им психологии.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24097" y="5445224"/>
            <a:ext cx="8424936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Можно выделить три сцены, на которых </a:t>
            </a:r>
            <a:r>
              <a:rPr lang="ru-RU" sz="1400" dirty="0" smtClean="0">
                <a:solidFill>
                  <a:schemeClr val="tx1"/>
                </a:solidFill>
                <a:latin typeface="Comic Sans MS" pitchFamily="66" charset="0"/>
              </a:rPr>
              <a:t>Л.С. Выготский 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выступал и как автор и как сценарист и как герой той психологии, которую он оставил после себя, где культура и история, соединившись, предложила в качестве механизма становления личности </a:t>
            </a:r>
            <a:r>
              <a:rPr lang="ru-RU" sz="1400" dirty="0" smtClean="0">
                <a:solidFill>
                  <a:schemeClr val="tx1"/>
                </a:solidFill>
                <a:latin typeface="Comic Sans MS" pitchFamily="66" charset="0"/>
              </a:rPr>
              <a:t>– механизм 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переживания.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70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Comic Sans MS" pitchFamily="66" charset="0"/>
              </a:rPr>
              <a:t>III. </a:t>
            </a: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Принцип </a:t>
            </a:r>
            <a:r>
              <a:rPr lang="ru-RU" sz="3600" b="1" dirty="0">
                <a:solidFill>
                  <a:schemeClr val="tx2"/>
                </a:solidFill>
                <a:latin typeface="Comic Sans MS" pitchFamily="66" charset="0"/>
              </a:rPr>
              <a:t>незавершенности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124743"/>
            <a:ext cx="79928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/>
              <a:t>	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616834" y="2060848"/>
            <a:ext cx="4115978" cy="4362872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Итог познания как понимания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– отсутствие 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итогов в традиционном смысле. За полученным текстом стоит контекст понимания, далекий контекст, который проходит </a:t>
            </a:r>
            <a:r>
              <a:rPr lang="ru-RU" dirty="0" err="1">
                <a:solidFill>
                  <a:schemeClr val="tx1"/>
                </a:solidFill>
                <a:latin typeface="Comic Sans MS" pitchFamily="66" charset="0"/>
              </a:rPr>
              <a:t>операционализацию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 в той системе метафор, которым пользуется исследователь. Диалог не заканчивается после физического ухода одной из сторон, он приобретает форму бесконечного и </a:t>
            </a:r>
            <a:r>
              <a:rPr lang="ru-RU" dirty="0" smtClean="0">
                <a:solidFill>
                  <a:schemeClr val="tx1"/>
                </a:solidFill>
                <a:latin typeface="Comic Sans MS" pitchFamily="66" charset="0"/>
              </a:rPr>
              <a:t>незавершенного.</a:t>
            </a:r>
            <a:endParaRPr lang="ru-RU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4932040" y="1586408"/>
            <a:ext cx="3744416" cy="3456384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Переживание как механизм познания не завершается с прекращением непосредственного взаимодействия субъектов познания, он перемещается на авансцену жизненного пути.</a:t>
            </a:r>
          </a:p>
          <a:p>
            <a:pPr algn="ctr"/>
            <a:endParaRPr lang="ru-RU" dirty="0">
              <a:solidFill>
                <a:schemeClr val="tx1"/>
              </a:solidFill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514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Comic Sans MS" pitchFamily="66" charset="0"/>
              </a:rPr>
              <a:t>IV. </a:t>
            </a: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Принцип </a:t>
            </a:r>
            <a:r>
              <a:rPr lang="ru-RU" sz="3600" b="1" dirty="0">
                <a:solidFill>
                  <a:schemeClr val="tx2"/>
                </a:solidFill>
                <a:latin typeface="Comic Sans MS" pitchFamily="66" charset="0"/>
              </a:rPr>
              <a:t>поиска смысла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412776"/>
            <a:ext cx="75608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/>
              <a:t> </a:t>
            </a:r>
            <a:endParaRPr lang="ru-RU" sz="2400" dirty="0"/>
          </a:p>
          <a:p>
            <a:pPr algn="just"/>
            <a:r>
              <a:rPr lang="ru-RU" sz="2400" dirty="0"/>
              <a:t>	</a:t>
            </a:r>
          </a:p>
        </p:txBody>
      </p:sp>
      <p:sp>
        <p:nvSpPr>
          <p:cNvPr id="5" name="Загнутый угол 4"/>
          <p:cNvSpPr/>
          <p:nvPr/>
        </p:nvSpPr>
        <p:spPr>
          <a:xfrm>
            <a:off x="467544" y="1628800"/>
            <a:ext cx="4068452" cy="396044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Bookman Old Style" pitchFamily="18" charset="0"/>
              </a:rPr>
              <a:t>Человеческий поступок, поведение есть потенциальный текст, который может быть понят как человеческий поступок, а не как физическое действие или как реакция на стимул, и только в диалогическом контексте как смысловая позиция, как система мотивов.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4788024" y="2420888"/>
            <a:ext cx="4032448" cy="4032447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«Человек в поисках смысла» -  идея В. </a:t>
            </a:r>
            <a:r>
              <a:rPr lang="ru-RU" dirty="0" err="1">
                <a:solidFill>
                  <a:schemeClr val="tx1"/>
                </a:solidFill>
                <a:latin typeface="Comic Sans MS" pitchFamily="66" charset="0"/>
              </a:rPr>
              <a:t>Франкла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, которая гармонично согласуется с идеей Л.С. Выготского: переживая человек занят поиском смысла  своей жизни через механизмы </a:t>
            </a:r>
            <a:r>
              <a:rPr lang="ru-RU" dirty="0" err="1">
                <a:solidFill>
                  <a:schemeClr val="tx1"/>
                </a:solidFill>
                <a:latin typeface="Comic Sans MS" pitchFamily="66" charset="0"/>
              </a:rPr>
              <a:t>интериоризации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Comic Sans MS" pitchFamily="66" charset="0"/>
              </a:rPr>
              <a:t>экстериризации</a:t>
            </a:r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79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Переживание незавершенности</a:t>
            </a:r>
            <a:endParaRPr lang="ru-RU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3528" y="1556792"/>
            <a:ext cx="8496944" cy="496855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Принципы изучения «переживания» заложены. Концепция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М.М. Бахтина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могла бы помочь закону культурно-исторического развития, но не случилось, оба ученых были выключены из культуры на много лет. </a:t>
            </a:r>
          </a:p>
          <a:p>
            <a:pPr algn="just"/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</a:rPr>
              <a:t>Подведем </a:t>
            </a:r>
            <a:r>
              <a:rPr lang="ru-RU" sz="2000" b="1" dirty="0">
                <a:solidFill>
                  <a:schemeClr val="tx1"/>
                </a:solidFill>
                <a:latin typeface="Comic Sans MS" pitchFamily="66" charset="0"/>
              </a:rPr>
              <a:t>итоги рассуждений о становлении и развитии понятия  «переживание» в работах Л.С. Выготского.  </a:t>
            </a:r>
            <a:endParaRPr lang="ru-RU" sz="2000" b="1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</a:rPr>
              <a:t>В </a:t>
            </a:r>
            <a:r>
              <a:rPr lang="ru-RU" sz="2000" dirty="0">
                <a:solidFill>
                  <a:schemeClr val="tx1"/>
                </a:solidFill>
                <a:latin typeface="Comic Sans MS" pitchFamily="66" charset="0"/>
              </a:rPr>
              <a:t>текстах Л.С. Выготского представлен концепция теории переживания, состоящий из трех составляющих: переживание как базовая единица совместного знания (структурная составляющая); переживание как механизм разрешения конфликта между участниками жизненной сцены  (динамическая составляющая); переживание как способ преодоления страдания и одиночества через реализацию сущностного в человеке в процессе познания трагического (экзистенциальная составляющая).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57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</a:rPr>
              <a:t>  </a:t>
            </a:r>
            <a:endParaRPr lang="ru-RU" dirty="0">
              <a:solidFill>
                <a:schemeClr val="tx1"/>
              </a:solidFill>
            </a:endParaRPr>
          </a:p>
          <a:p>
            <a:pPr algn="just"/>
            <a:endParaRPr lang="ru-RU" dirty="0"/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476672"/>
            <a:ext cx="8352928" cy="18722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Итак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, принципы заложены, но современной психологией не приняты и соответственно не реализованы. Концепция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М.М. Бахтина 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могла бы помочь закону культурно-исторического развития, но не случилось, оба ученых были выключены из культуры на много лет. 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75556" y="2424579"/>
            <a:ext cx="7992888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Л.С. Выготским представлена концепция переживания,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состоящая из </a:t>
            </a:r>
            <a:r>
              <a:rPr lang="ru-RU" b="1" dirty="0">
                <a:solidFill>
                  <a:schemeClr val="tx1"/>
                </a:solidFill>
              </a:rPr>
              <a:t>трех составляющих:</a:t>
            </a:r>
          </a:p>
        </p:txBody>
      </p:sp>
      <p:sp>
        <p:nvSpPr>
          <p:cNvPr id="6" name="Загнутый угол 5"/>
          <p:cNvSpPr/>
          <p:nvPr/>
        </p:nvSpPr>
        <p:spPr>
          <a:xfrm>
            <a:off x="6372200" y="3284984"/>
            <a:ext cx="2592288" cy="3240360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переживание как реализация сущностного в человеке через преодоление страха бытия и трагедии одиночества (экзистенциальная составляющая).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7" name="Загнутый угол 6"/>
          <p:cNvSpPr/>
          <p:nvPr/>
        </p:nvSpPr>
        <p:spPr>
          <a:xfrm>
            <a:off x="3419872" y="3462792"/>
            <a:ext cx="2736304" cy="2630503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переживание как механизм разрешения конфликта между участниками жизненной сцены  (динамическая составляющая);</a:t>
            </a:r>
            <a:endParaRPr lang="ru-RU" dirty="0">
              <a:latin typeface="Comic Sans MS" pitchFamily="66" charset="0"/>
            </a:endParaRPr>
          </a:p>
        </p:txBody>
      </p:sp>
      <p:sp>
        <p:nvSpPr>
          <p:cNvPr id="8" name="Загнутый угол 7"/>
          <p:cNvSpPr/>
          <p:nvPr/>
        </p:nvSpPr>
        <p:spPr>
          <a:xfrm>
            <a:off x="265698" y="3429000"/>
            <a:ext cx="3010157" cy="1944216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tx1"/>
                </a:solidFill>
                <a:latin typeface="Comic Sans MS" pitchFamily="66" charset="0"/>
              </a:rPr>
              <a:t>переживание как базовая единица совместного знания (структурная составляющая);</a:t>
            </a:r>
          </a:p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1835696" y="2996952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низ 9"/>
          <p:cNvSpPr/>
          <p:nvPr/>
        </p:nvSpPr>
        <p:spPr>
          <a:xfrm>
            <a:off x="7272300" y="2930378"/>
            <a:ext cx="68407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391980" y="3025646"/>
            <a:ext cx="684076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00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Л.С. Выготский: составляющие концепции переживание</a:t>
            </a:r>
            <a:r>
              <a:rPr lang="ru-RU" sz="3600" b="1" dirty="0" smtClean="0">
                <a:latin typeface="Comic Sans MS" pitchFamily="66" charset="0"/>
              </a:rPr>
              <a:t/>
            </a:r>
            <a:br>
              <a:rPr lang="ru-RU" sz="3600" b="1" dirty="0" smtClean="0">
                <a:latin typeface="Comic Sans MS" pitchFamily="66" charset="0"/>
              </a:rPr>
            </a:br>
            <a:endParaRPr lang="ru-RU" sz="3600" b="1" dirty="0"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5413" y="1628800"/>
            <a:ext cx="3916734" cy="11690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Comic Sans MS" pitchFamily="66" charset="0"/>
              </a:rPr>
              <a:t>Структурная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553203" y="1628800"/>
            <a:ext cx="4353841" cy="116904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переживание как базовая единица сознания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553203" y="2924944"/>
            <a:ext cx="4353842" cy="16355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переживание как механизм разрешения конфликта между участниками </a:t>
            </a: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Bookman Old Style" pitchFamily="18" charset="0"/>
              </a:rPr>
              <a:t>сцены 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жизни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55413" y="2924944"/>
            <a:ext cx="3916734" cy="163552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Comic Sans MS" pitchFamily="66" charset="0"/>
              </a:rPr>
              <a:t>Динамическая</a:t>
            </a:r>
            <a:endParaRPr lang="ru-RU" sz="32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504" y="4729644"/>
            <a:ext cx="4032448" cy="172885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>
                <a:solidFill>
                  <a:schemeClr val="tx1"/>
                </a:solidFill>
                <a:latin typeface="Comic Sans MS" pitchFamily="66" charset="0"/>
              </a:rPr>
              <a:t>Экзистенциальная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570362" y="4729644"/>
            <a:ext cx="4353842" cy="172885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переживание как реализация сущностного в человеке через преодоление страха бытия и трагедии одиночества</a:t>
            </a:r>
          </a:p>
        </p:txBody>
      </p:sp>
      <p:sp>
        <p:nvSpPr>
          <p:cNvPr id="16" name="Стрелка вправо 15"/>
          <p:cNvSpPr/>
          <p:nvPr/>
        </p:nvSpPr>
        <p:spPr>
          <a:xfrm>
            <a:off x="4077146" y="2060848"/>
            <a:ext cx="476057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139953" y="5445224"/>
            <a:ext cx="430410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4064462" y="3490680"/>
            <a:ext cx="476057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56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chemeClr val="tx2"/>
                </a:solidFill>
                <a:latin typeface="Comic Sans MS" pitchFamily="66" charset="0"/>
              </a:rPr>
              <a:t>I. </a:t>
            </a: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Переживание: структурная составляющая</a:t>
            </a:r>
            <a:endParaRPr lang="ru-RU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Загнутый угол 3"/>
          <p:cNvSpPr/>
          <p:nvPr/>
        </p:nvSpPr>
        <p:spPr>
          <a:xfrm>
            <a:off x="467544" y="2060848"/>
            <a:ext cx="2592288" cy="2808312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Bookman Old Style" pitchFamily="18" charset="0"/>
              </a:rPr>
              <a:t>Лекции </a:t>
            </a: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Л.С. Выготского </a:t>
            </a:r>
            <a:r>
              <a:rPr lang="ru-RU" b="1" dirty="0">
                <a:solidFill>
                  <a:schemeClr val="tx1"/>
                </a:solidFill>
                <a:latin typeface="Bookman Old Style" pitchFamily="18" charset="0"/>
              </a:rPr>
              <a:t>«Кризис трех лет», «Кризис семи лет») 1933/1934 </a:t>
            </a:r>
            <a:r>
              <a:rPr lang="ru-RU" b="1" dirty="0" err="1">
                <a:solidFill>
                  <a:schemeClr val="tx1"/>
                </a:solidFill>
                <a:latin typeface="Bookman Old Style" pitchFamily="18" charset="0"/>
              </a:rPr>
              <a:t>г.г</a:t>
            </a:r>
            <a:r>
              <a:rPr lang="ru-RU" b="1" dirty="0">
                <a:solidFill>
                  <a:schemeClr val="tx1"/>
                </a:solidFill>
                <a:latin typeface="Bookman Old Style" pitchFamily="18" charset="0"/>
              </a:rPr>
              <a:t>.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5" name="Загнутый угол 4"/>
          <p:cNvSpPr/>
          <p:nvPr/>
        </p:nvSpPr>
        <p:spPr>
          <a:xfrm>
            <a:off x="2987824" y="2420888"/>
            <a:ext cx="2880320" cy="2808312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Bookman Old Style" pitchFamily="18" charset="0"/>
              </a:rPr>
              <a:t>Переживание занимает особое и ведущее место в психологии и определяет собственно психологию через </a:t>
            </a: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со-знание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6" name="Загнутый угол 5"/>
          <p:cNvSpPr/>
          <p:nvPr/>
        </p:nvSpPr>
        <p:spPr>
          <a:xfrm>
            <a:off x="5796136" y="2708920"/>
            <a:ext cx="3024336" cy="3231273"/>
          </a:xfrm>
          <a:prstGeom prst="foldedCorner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Bookman Old Style" pitchFamily="18" charset="0"/>
              </a:rPr>
              <a:t>Переживание </a:t>
            </a: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– базовое </a:t>
            </a:r>
            <a:r>
              <a:rPr lang="ru-RU" b="1" dirty="0">
                <a:solidFill>
                  <a:schemeClr val="tx1"/>
                </a:solidFill>
                <a:latin typeface="Bookman Old Style" pitchFamily="18" charset="0"/>
              </a:rPr>
              <a:t>понятие для изучения личности и </a:t>
            </a: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среды в </a:t>
            </a:r>
            <a:r>
              <a:rPr lang="ru-RU" b="1" dirty="0">
                <a:solidFill>
                  <a:schemeClr val="tx1"/>
                </a:solidFill>
                <a:latin typeface="Bookman Old Style" pitchFamily="18" charset="0"/>
              </a:rPr>
              <a:t>их </a:t>
            </a:r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единстве, </a:t>
            </a:r>
            <a:r>
              <a:rPr lang="ru-RU" b="1" dirty="0">
                <a:solidFill>
                  <a:schemeClr val="tx1"/>
                </a:solidFill>
                <a:latin typeface="Bookman Old Style" pitchFamily="18" charset="0"/>
              </a:rPr>
              <a:t>так как «переживание и есть единица личности и среды, как оно представлено в развитии»</a:t>
            </a:r>
            <a:endParaRPr lang="ru-RU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470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4733"/>
            <a:ext cx="8229600" cy="1252728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omic Sans MS" pitchFamily="66" charset="0"/>
              </a:rPr>
              <a:t>I.I. </a:t>
            </a:r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Признаки понятия «переживание»</a:t>
            </a:r>
            <a:endParaRPr lang="ru-RU" sz="32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249857" y="1044987"/>
            <a:ext cx="8695686" cy="1015861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Через переживание мы можем представить единство личностных и средовых моментов. </a:t>
            </a: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Это означает, что переживание позволяет соединить разорванную непрерывность бытия.</a:t>
            </a:r>
          </a:p>
          <a:p>
            <a:pPr algn="ctr"/>
            <a:endParaRPr lang="ru-RU" dirty="0"/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518943" y="1628800"/>
            <a:ext cx="8280920" cy="1296144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Переживание есть внутренняя позиция человека к тому, или иному моменту действительности. </a:t>
            </a: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Важный момент кризисного вмешательства установить потерянное отношение человека к травмирующей ситуации: принять, осмыслить, преодолеть.</a:t>
            </a:r>
          </a:p>
          <a:p>
            <a:pPr algn="ctr"/>
            <a:endParaRPr lang="ru-RU" dirty="0"/>
          </a:p>
        </p:txBody>
      </p:sp>
      <p:sp>
        <p:nvSpPr>
          <p:cNvPr id="11" name="Горизонтальный свиток 10"/>
          <p:cNvSpPr/>
          <p:nvPr/>
        </p:nvSpPr>
        <p:spPr>
          <a:xfrm>
            <a:off x="223934" y="2305311"/>
            <a:ext cx="8709886" cy="2304255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Важнейшей характеристикой переживания </a:t>
            </a:r>
            <a:r>
              <a:rPr lang="ru-RU" sz="1400" dirty="0" err="1">
                <a:solidFill>
                  <a:schemeClr val="tx1"/>
                </a:solidFill>
                <a:latin typeface="Comic Sans MS" pitchFamily="66" charset="0"/>
              </a:rPr>
              <a:t>интенциональность</a:t>
            </a:r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. «Всякое переживание есть всегда переживание чего-нибудь. Нет переживания, которое не было бы переживанием чего-нибудь»</a:t>
            </a: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. В посткризисной ситуации возникает феномен неопределенности: мне плохо, но я не могу найти источник «</a:t>
            </a:r>
            <a:r>
              <a:rPr lang="ru-RU" sz="1400" b="1" dirty="0" err="1">
                <a:solidFill>
                  <a:schemeClr val="tx1"/>
                </a:solidFill>
                <a:latin typeface="Comic Sans MS" pitchFamily="66" charset="0"/>
              </a:rPr>
              <a:t>плохости</a:t>
            </a: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» и не могу приступить к преодолению. Возвращение </a:t>
            </a:r>
            <a:r>
              <a:rPr lang="ru-RU" sz="1400" b="1" dirty="0" err="1">
                <a:solidFill>
                  <a:schemeClr val="tx1"/>
                </a:solidFill>
                <a:latin typeface="Comic Sans MS" pitchFamily="66" charset="0"/>
              </a:rPr>
              <a:t>интенциональности</a:t>
            </a: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 переживанию задача психолога на первом этапе кризисного вмешательства.</a:t>
            </a:r>
          </a:p>
          <a:p>
            <a:pPr algn="ctr"/>
            <a:endParaRPr lang="ru-RU" dirty="0">
              <a:latin typeface="Comic Sans MS" pitchFamily="66" charset="0"/>
            </a:endParaRPr>
          </a:p>
        </p:txBody>
      </p:sp>
      <p:sp>
        <p:nvSpPr>
          <p:cNvPr id="12" name="Горизонтальный свиток 11"/>
          <p:cNvSpPr/>
          <p:nvPr/>
        </p:nvSpPr>
        <p:spPr>
          <a:xfrm>
            <a:off x="457239" y="3831799"/>
            <a:ext cx="8373943" cy="2016224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Переживание индивидуально, так как всякое переживание есть мое переживание. </a:t>
            </a: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В ситуации кризисного вмешательства: с одной стороны нам надо снять эффект уникальности, показать что такая ситуация вызывают схожие переживания у многих людей; с другой стороны мы должны показать, что твои переживания неблагополучия есть нормальные реакции (переживания) на ненормальную ситуацию.</a:t>
            </a:r>
          </a:p>
          <a:p>
            <a:pPr algn="ctr"/>
            <a:endParaRPr lang="ru-RU" dirty="0"/>
          </a:p>
        </p:txBody>
      </p:sp>
      <p:sp>
        <p:nvSpPr>
          <p:cNvPr id="13" name="Горизонтальный свиток 12"/>
          <p:cNvSpPr/>
          <p:nvPr/>
        </p:nvSpPr>
        <p:spPr>
          <a:xfrm>
            <a:off x="786895" y="5301208"/>
            <a:ext cx="8158648" cy="1440160"/>
          </a:xfrm>
          <a:prstGeom prst="horizontalScrol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Переживание ситуативно, так как оно показывает, «чем данный момент среды является для личности</a:t>
            </a:r>
            <a:r>
              <a:rPr lang="ru-RU" sz="1400" b="1" dirty="0">
                <a:solidFill>
                  <a:schemeClr val="tx1"/>
                </a:solidFill>
                <a:latin typeface="Comic Sans MS" pitchFamily="66" charset="0"/>
              </a:rPr>
              <a:t>». Этот признак переживания крайне важен для процедуры кризисного вмешательства, которое стремиться ограничить стрессовое состояние личности данной ситуацией и обратить внимание пострадавшего на нетронутые сферы его жизни.</a:t>
            </a:r>
            <a:endParaRPr lang="ru-RU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9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>
                <a:solidFill>
                  <a:schemeClr val="tx2"/>
                </a:solidFill>
                <a:latin typeface="Comic Sans MS" pitchFamily="66" charset="0"/>
              </a:rPr>
              <a:t>1.2</a:t>
            </a:r>
            <a:r>
              <a:rPr lang="ru-RU" sz="3600" b="1" dirty="0">
                <a:solidFill>
                  <a:schemeClr val="tx2"/>
                </a:solidFill>
                <a:latin typeface="Comic Sans MS" pitchFamily="66" charset="0"/>
              </a:rPr>
              <a:t> </a:t>
            </a: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Как изучать переживание - риторический вопрос от </a:t>
            </a:r>
            <a:b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</a:br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Л.С. Выготского</a:t>
            </a:r>
            <a:endParaRPr lang="ru-RU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Прямоугольная выноска 3"/>
          <p:cNvSpPr/>
          <p:nvPr/>
        </p:nvSpPr>
        <p:spPr>
          <a:xfrm>
            <a:off x="395536" y="1844824"/>
            <a:ext cx="3816424" cy="4450054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У Л.С. Выготского нет </a:t>
            </a:r>
            <a:r>
              <a:rPr lang="ru-RU" sz="1400" dirty="0">
                <a:solidFill>
                  <a:schemeClr val="tx1"/>
                </a:solidFill>
                <a:latin typeface="Bookman Old Style" pitchFamily="18" charset="0"/>
              </a:rPr>
              <a:t>ответа на этот вопрос, он скорее намечает пути дальнейшего теоретического поиска. «Любой анализ </a:t>
            </a: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трудного ребенка </a:t>
            </a:r>
            <a:r>
              <a:rPr lang="ru-RU" sz="1400" dirty="0">
                <a:solidFill>
                  <a:schemeClr val="tx1"/>
                </a:solidFill>
                <a:latin typeface="Bookman Old Style" pitchFamily="18" charset="0"/>
              </a:rPr>
              <a:t>показывает, что существенна не сама ситуация, взятая в ее абсолютных показателях, а то, как ребенок переживает эту ситуацию» [4, с</a:t>
            </a: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. 383</a:t>
            </a:r>
            <a:r>
              <a:rPr lang="ru-RU" sz="1400" dirty="0">
                <a:solidFill>
                  <a:schemeClr val="tx1"/>
                </a:solidFill>
                <a:latin typeface="Bookman Old Style" pitchFamily="18" charset="0"/>
              </a:rPr>
              <a:t>]. </a:t>
            </a: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Я </a:t>
            </a:r>
            <a:r>
              <a:rPr lang="ru-RU" sz="1400" dirty="0">
                <a:solidFill>
                  <a:schemeClr val="tx1"/>
                </a:solidFill>
                <a:latin typeface="Bookman Old Style" pitchFamily="18" charset="0"/>
              </a:rPr>
              <a:t>думаю допущение: «анализ трудного ребенка» сужает принципиальное положение </a:t>
            </a: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Л.С. Выготского</a:t>
            </a:r>
            <a:r>
              <a:rPr lang="ru-RU" sz="1400" dirty="0">
                <a:solidFill>
                  <a:schemeClr val="tx1"/>
                </a:solidFill>
                <a:latin typeface="Bookman Old Style" pitchFamily="18" charset="0"/>
              </a:rPr>
              <a:t>, эта фраза более точно, на мой взгляд, должна звучать так: «для анализа человеческого поведения важно не сама ситуация, взятая в абсолютных показателях, т.е. измеряемая статистически, а то, как человек переживает эту ситуацию». </a:t>
            </a:r>
          </a:p>
          <a:p>
            <a:pPr algn="ctr"/>
            <a:endParaRPr lang="ru-RU" dirty="0"/>
          </a:p>
        </p:txBody>
      </p:sp>
      <p:sp>
        <p:nvSpPr>
          <p:cNvPr id="5" name="Прямоугольная выноска 4"/>
          <p:cNvSpPr/>
          <p:nvPr/>
        </p:nvSpPr>
        <p:spPr>
          <a:xfrm>
            <a:off x="4355976" y="1844824"/>
            <a:ext cx="4536504" cy="4450054"/>
          </a:xfrm>
          <a:prstGeom prst="wedge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ru-RU" sz="1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400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endParaRPr lang="ru-RU" sz="1400" dirty="0" smtClean="0">
              <a:solidFill>
                <a:schemeClr val="tx1"/>
              </a:solidFill>
              <a:latin typeface="Bookman Old Style" pitchFamily="18" charset="0"/>
            </a:endParaRPr>
          </a:p>
          <a:p>
            <a:pPr algn="just"/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Методологический </a:t>
            </a:r>
            <a:r>
              <a:rPr lang="ru-RU" sz="1400" dirty="0">
                <a:solidFill>
                  <a:schemeClr val="tx1"/>
                </a:solidFill>
                <a:latin typeface="Bookman Old Style" pitchFamily="18" charset="0"/>
              </a:rPr>
              <a:t>вывод </a:t>
            </a: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Л.С. Выготского</a:t>
            </a:r>
            <a:r>
              <a:rPr lang="ru-RU" sz="1400" dirty="0">
                <a:solidFill>
                  <a:schemeClr val="tx1"/>
                </a:solidFill>
                <a:latin typeface="Bookman Old Style" pitchFamily="18" charset="0"/>
              </a:rPr>
              <a:t>: «Это обязывает к глубокому внутреннему анализу переживания ребенка, т.е. к изучению среды, которое переносится в значительной степени внутрь самого ребенка, а не сводится к изучению внешней обстановки его жизни. Анализ становится очень сложным, мы наталкиваемся здесь на огромные теоретические трудности</a:t>
            </a: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» [4, с. 383]. </a:t>
            </a:r>
            <a:r>
              <a:rPr lang="ru-RU" sz="1400" dirty="0">
                <a:solidFill>
                  <a:schemeClr val="tx1"/>
                </a:solidFill>
                <a:latin typeface="Bookman Old Style" pitchFamily="18" charset="0"/>
              </a:rPr>
              <a:t>Провозгласив всю сложность теоретических трудностей, </a:t>
            </a: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Л.С. Выготский </a:t>
            </a:r>
            <a:r>
              <a:rPr lang="ru-RU" sz="1400" dirty="0">
                <a:solidFill>
                  <a:schemeClr val="tx1"/>
                </a:solidFill>
                <a:latin typeface="Bookman Old Style" pitchFamily="18" charset="0"/>
              </a:rPr>
              <a:t>не объяснил ни что это за трудности, ни почему они возникли. Возможно он сам принял участие в создании методологических трудностей и ограничений? Методология психологии </a:t>
            </a:r>
            <a:r>
              <a:rPr lang="ru-RU" sz="1400" dirty="0" smtClean="0">
                <a:solidFill>
                  <a:schemeClr val="tx1"/>
                </a:solidFill>
                <a:latin typeface="Bookman Old Style" pitchFamily="18" charset="0"/>
              </a:rPr>
              <a:t>Л.С. Выготского</a:t>
            </a:r>
            <a:r>
              <a:rPr lang="ru-RU" sz="1400" dirty="0">
                <a:solidFill>
                  <a:schemeClr val="tx1"/>
                </a:solidFill>
                <a:latin typeface="Bookman Old Style" pitchFamily="18" charset="0"/>
              </a:rPr>
              <a:t>, которую он активно создавал не содержала в себе возможности для преодоления, объявленных  теоретических трудностей в изучении переживания?</a:t>
            </a:r>
          </a:p>
          <a:p>
            <a:endParaRPr lang="ru-RU" dirty="0"/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 </a:t>
            </a:r>
            <a:endParaRPr lang="ru-RU" b="1" dirty="0">
              <a:solidFill>
                <a:schemeClr val="tx1"/>
              </a:solidFill>
              <a:latin typeface="Bookman Old Style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9639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/>
                </a:solidFill>
                <a:latin typeface="Comic Sans MS" pitchFamily="66" charset="0"/>
              </a:rPr>
              <a:t>II. </a:t>
            </a:r>
            <a:r>
              <a:rPr lang="ru-RU" sz="3200" b="1" dirty="0" smtClean="0">
                <a:solidFill>
                  <a:schemeClr val="tx2"/>
                </a:solidFill>
                <a:latin typeface="Comic Sans MS" pitchFamily="66" charset="0"/>
              </a:rPr>
              <a:t>Сцена </a:t>
            </a:r>
            <a:r>
              <a:rPr lang="ru-RU" sz="3200" b="1" dirty="0">
                <a:solidFill>
                  <a:schemeClr val="tx2"/>
                </a:solidFill>
                <a:latin typeface="Comic Sans MS" pitchFamily="66" charset="0"/>
              </a:rPr>
              <a:t>вторая. Переживание  как механизм разрешения конфликта между участниками жизненной сцены</a:t>
            </a: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247422" y="2420888"/>
            <a:ext cx="8568952" cy="4248472"/>
          </a:xfrm>
          <a:prstGeom prst="downArrow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Закон культурно-исторического развития сформулирован </a:t>
            </a: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Bookman Old Style" pitchFamily="18" charset="0"/>
              </a:rPr>
              <a:t>Л.С. Выготским 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в следующем виде: 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всякая функция в культурном развитии ребенка появляется на сцену дважды, в двух планах, сперва – социальном, потом – психологическом, сперва – между людьми, как категория </a:t>
            </a:r>
            <a:r>
              <a:rPr lang="ru-RU" sz="2000" b="1" dirty="0" err="1">
                <a:solidFill>
                  <a:schemeClr val="tx1"/>
                </a:solidFill>
                <a:latin typeface="Bookman Old Style" pitchFamily="18" charset="0"/>
              </a:rPr>
              <a:t>интерпсихическая</a:t>
            </a:r>
            <a:r>
              <a:rPr lang="ru-RU" sz="2000" b="1" dirty="0">
                <a:solidFill>
                  <a:schemeClr val="tx1"/>
                </a:solidFill>
                <a:latin typeface="Bookman Old Style" pitchFamily="18" charset="0"/>
              </a:rPr>
              <a:t>, затем внутри ребенка, как категория </a:t>
            </a:r>
            <a:r>
              <a:rPr lang="ru-RU" sz="2000" b="1" dirty="0" err="1">
                <a:solidFill>
                  <a:schemeClr val="tx1"/>
                </a:solidFill>
                <a:latin typeface="Bookman Old Style" pitchFamily="18" charset="0"/>
              </a:rPr>
              <a:t>интрапсихическая</a:t>
            </a:r>
            <a:r>
              <a:rPr lang="ru-RU" sz="2000" dirty="0">
                <a:solidFill>
                  <a:schemeClr val="tx1"/>
                </a:solidFill>
                <a:latin typeface="Bookman Old Style" pitchFamily="18" charset="0"/>
              </a:rPr>
              <a:t>. Это относится одинаково к произвольному вниманию, к логической памяти, к образованию понятий, к развитию воли.</a:t>
            </a:r>
          </a:p>
        </p:txBody>
      </p:sp>
    </p:spTree>
    <p:extLst>
      <p:ext uri="{BB962C8B-B14F-4D97-AF65-F5344CB8AC3E}">
        <p14:creationId xmlns:p14="http://schemas.microsoft.com/office/powerpoint/2010/main" val="1763063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</a:rPr>
              <a:t>2.1. Четыре вопроса к создателю закона культурно-исторического развития</a:t>
            </a:r>
            <a:endParaRPr lang="ru-RU" sz="3600" b="1" dirty="0">
              <a:solidFill>
                <a:schemeClr val="tx2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1722" y="1329814"/>
            <a:ext cx="259228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ВОПРОС 1.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19872" y="1909976"/>
            <a:ext cx="259228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ВОПРОС 2.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73750" y="2134762"/>
            <a:ext cx="2592288" cy="10782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Что это за функция, которая появляется на сцену жизни дважды: сначала между людьми, а потом внутри личности?</a:t>
            </a:r>
            <a:endParaRPr lang="ru-RU" sz="1400" dirty="0">
              <a:latin typeface="Comic Sans MS" pitchFamily="66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156176" y="1329814"/>
            <a:ext cx="259228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ВОПРОС 3.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73750" y="3358534"/>
            <a:ext cx="259228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Bookman Old Style" pitchFamily="18" charset="0"/>
              </a:rPr>
              <a:t>ВОПРОС 4.</a:t>
            </a:r>
            <a:endParaRPr lang="ru-RU" b="1" dirty="0">
              <a:latin typeface="Bookman Old Style" pitchFamily="18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707904" y="2708920"/>
            <a:ext cx="2592288" cy="100811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Почему она обозначается термином «категория»?</a:t>
            </a:r>
          </a:p>
          <a:p>
            <a:pPr algn="ctr"/>
            <a:endParaRPr lang="ru-RU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467332" y="2134762"/>
            <a:ext cx="2592289" cy="2746879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Почему столкновение внутри личностных позиций следует рассматривать как событие драмы развития личности, как коллизия, конфликт, переживаемый человеком факта собственной судьбы.</a:t>
            </a:r>
          </a:p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1213810" y="4149080"/>
            <a:ext cx="4104456" cy="25202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tx1"/>
                </a:solidFill>
                <a:latin typeface="Comic Sans MS" pitchFamily="66" charset="0"/>
              </a:rPr>
              <a:t>Что дает основание утверждать, что понятия «драматическое столкновение», «конфликт», «драма развития личности» и «переживание», описывают закон культурно-исторического развития? (Дважды возникает в законе переживание: как механизм переработки  межличностных столкновений (1),  и как механизм возникших новых позиций внутри личности)(2).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7604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tx2"/>
                </a:solidFill>
                <a:latin typeface="Comic Sans MS" pitchFamily="66" charset="0"/>
              </a:rPr>
              <a:t>2.2. Две сцены жизненной драмы развития личности</a:t>
            </a:r>
            <a:endParaRPr lang="ru-RU" sz="3600" b="1" dirty="0">
              <a:solidFill>
                <a:schemeClr val="tx2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550768" y="1628800"/>
            <a:ext cx="6829544" cy="144016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 algn="ctr"/>
            <a:endParaRPr lang="ru-RU" sz="1400" dirty="0" smtClean="0">
              <a:solidFill>
                <a:schemeClr val="tx1"/>
              </a:solidFill>
              <a:latin typeface="Comic Sans MS" pitchFamily="66" charset="0"/>
            </a:endParaRPr>
          </a:p>
          <a:p>
            <a:pPr marL="0" lvl="1" algn="ctr"/>
            <a:r>
              <a:rPr lang="ru-RU" sz="1600" dirty="0" smtClean="0">
                <a:solidFill>
                  <a:schemeClr val="tx1"/>
                </a:solidFill>
                <a:latin typeface="Comic Sans MS" pitchFamily="66" charset="0"/>
              </a:rPr>
              <a:t>Л.С</a:t>
            </a:r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. Выготский чрезвычайно точен в деталях: не «на двух уровнях –  социальном и психологическом», а именно в двух планах одной сцены драмы! Нет никаких уровней, а есть одна сцена, – сцена нашей жизни, – на которой разворачивается драма развития личности. </a:t>
            </a:r>
          </a:p>
          <a:p>
            <a:pPr algn="ctr"/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135167" y="3212976"/>
            <a:ext cx="5740721" cy="230425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И на ней, как и на сцене театральной, есть два плана – </a:t>
            </a: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передний план (авансцена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), на котором происходят внешние коллизии, столкновения характеров, позиций, стремлений. И </a:t>
            </a: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план второй 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– </a:t>
            </a:r>
            <a:r>
              <a:rPr lang="ru-RU" sz="1600" b="1" dirty="0">
                <a:solidFill>
                  <a:schemeClr val="tx1"/>
                </a:solidFill>
                <a:latin typeface="Bookman Old Style" pitchFamily="18" charset="0"/>
              </a:rPr>
              <a:t>скрытый, неявный, индивидуальный</a:t>
            </a:r>
            <a:r>
              <a:rPr lang="ru-RU" sz="1600" dirty="0">
                <a:solidFill>
                  <a:schemeClr val="tx1"/>
                </a:solidFill>
                <a:latin typeface="Bookman Old Style" pitchFamily="18" charset="0"/>
              </a:rPr>
              <a:t>, но не менее напряженный, где эта же категория, драматическое столкновение, разворачивается вновь. </a:t>
            </a:r>
          </a:p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42452" y="5695886"/>
            <a:ext cx="5976664" cy="71268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  <a:latin typeface="Comic Sans MS" pitchFamily="66" charset="0"/>
              </a:rPr>
              <a:t>От вербального общения к внутреннему диалогу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2924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1122</TotalTime>
  <Words>2366</Words>
  <Application>Microsoft Office PowerPoint</Application>
  <PresentationFormat>Экран (4:3)</PresentationFormat>
  <Paragraphs>134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Волна</vt:lpstr>
      <vt:lpstr>Презентация PowerPoint</vt:lpstr>
      <vt:lpstr>Переживание как категория кризисной психологии</vt:lpstr>
      <vt:lpstr> Л.С. Выготский: составляющие концепции переживание </vt:lpstr>
      <vt:lpstr> I. Переживание: структурная составляющая</vt:lpstr>
      <vt:lpstr>I.I. Признаки понятия «переживание»</vt:lpstr>
      <vt:lpstr>1.2 Как изучать переживание - риторический вопрос от  Л.С. Выготского</vt:lpstr>
      <vt:lpstr>II. Сцена вторая. Переживание  как механизм разрешения конфликта между участниками жизненной сцены</vt:lpstr>
      <vt:lpstr>2.1. Четыре вопроса к создателю закона культурно-исторического развития</vt:lpstr>
      <vt:lpstr>2.2. Две сцены жизненной драмы развития личности</vt:lpstr>
      <vt:lpstr>2.3. Категория как межличностный или внутриличностный конфликт </vt:lpstr>
      <vt:lpstr>2.4. Двух плановый механизм преодоления кризисной ситуацией жизненного пути   </vt:lpstr>
      <vt:lpstr>  III. Сцена третья. Экзистенциальная: переживание как реализация сущностного в человеке через преодоление страха бытия и трагедии одиночества </vt:lpstr>
      <vt:lpstr>Позиция 2. Переживание экзистенциальной тревоги смерти  в ситуации молчания  </vt:lpstr>
      <vt:lpstr>Позиция 3.  Молчание—молитва—диалог </vt:lpstr>
      <vt:lpstr>Позиция 4.  Молчание как неслышимой диалог</vt:lpstr>
      <vt:lpstr>Позиция 5. Печалью в вышине отмечена звезда моя</vt:lpstr>
      <vt:lpstr>Послесловие. Неосуществленная встреча: возможности исследования понятия «переживание».  </vt:lpstr>
      <vt:lpstr>I. Принцип вненаходимости</vt:lpstr>
      <vt:lpstr>II.Принцип сохранения субъективного</vt:lpstr>
      <vt:lpstr>III. Принцип незавершенности </vt:lpstr>
      <vt:lpstr>IV. Принцип поиска смысла </vt:lpstr>
      <vt:lpstr>Переживание незавершенности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</cp:lastModifiedBy>
  <cp:revision>76</cp:revision>
  <dcterms:created xsi:type="dcterms:W3CDTF">2016-06-09T07:26:05Z</dcterms:created>
  <dcterms:modified xsi:type="dcterms:W3CDTF">2017-01-16T04:33:27Z</dcterms:modified>
</cp:coreProperties>
</file>