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76" r:id="rId8"/>
    <p:sldId id="262" r:id="rId9"/>
    <p:sldId id="263" r:id="rId10"/>
    <p:sldId id="264" r:id="rId11"/>
    <p:sldId id="265" r:id="rId12"/>
    <p:sldId id="266" r:id="rId13"/>
    <p:sldId id="274" r:id="rId14"/>
    <p:sldId id="27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B453C8-A386-47B9-B6A7-172DB048993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EE1C41-D99F-45F2-B52D-7BDC457F5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Предмет, задачи и методы возрастной и педагогической психологии</a:t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Методы возрастной психологии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Основные методы </a:t>
            </a:r>
            <a:r>
              <a:rPr lang="ru-RU" dirty="0" smtClean="0"/>
              <a:t>исследования, используемые в рамках возрастной психологии:</a:t>
            </a:r>
          </a:p>
          <a:p>
            <a:r>
              <a:rPr lang="ru-RU" b="1" dirty="0" smtClean="0"/>
              <a:t>наблюдение,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эксперимент,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тестирование,</a:t>
            </a:r>
          </a:p>
          <a:p>
            <a:r>
              <a:rPr lang="ru-RU" b="1" dirty="0" smtClean="0"/>
              <a:t>опрос,</a:t>
            </a:r>
          </a:p>
          <a:p>
            <a:r>
              <a:rPr lang="ru-RU" b="1" dirty="0"/>
              <a:t>б</a:t>
            </a:r>
            <a:r>
              <a:rPr lang="ru-RU" b="1" dirty="0" smtClean="0"/>
              <a:t>еседа</a:t>
            </a:r>
          </a:p>
          <a:p>
            <a:r>
              <a:rPr lang="ru-RU" b="1" dirty="0"/>
              <a:t>а</a:t>
            </a:r>
            <a:r>
              <a:rPr lang="ru-RU" b="1" dirty="0" smtClean="0"/>
              <a:t>нализ продуктов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Специфические методы </a:t>
            </a:r>
            <a:r>
              <a:rPr lang="ru-RU" dirty="0" smtClean="0"/>
              <a:t>возрастной психологии:</a:t>
            </a:r>
          </a:p>
          <a:p>
            <a:r>
              <a:rPr lang="ru-RU" b="1" dirty="0" smtClean="0"/>
              <a:t>Близнецовый метод</a:t>
            </a:r>
          </a:p>
          <a:p>
            <a:r>
              <a:rPr lang="ru-RU" b="1" dirty="0" err="1" smtClean="0"/>
              <a:t>Лонгитюдный</a:t>
            </a:r>
            <a:r>
              <a:rPr lang="ru-RU" b="1" dirty="0" smtClean="0"/>
              <a:t> метод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Наблюдение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непосредственного восприятия изучаемого объекта и прямой регистрации его определенных свойств.</a:t>
            </a:r>
          </a:p>
          <a:p>
            <a:r>
              <a:rPr lang="ru-RU" b="1" dirty="0" smtClean="0"/>
              <a:t>Виды: </a:t>
            </a:r>
          </a:p>
          <a:p>
            <a:r>
              <a:rPr lang="ru-RU" dirty="0" smtClean="0"/>
              <a:t>внутреннее (самонаблюдение) / внешнее наблюдение, </a:t>
            </a:r>
          </a:p>
          <a:p>
            <a:r>
              <a:rPr lang="ru-RU" dirty="0" smtClean="0"/>
              <a:t>несистематическое и систематическое наблюдение, </a:t>
            </a:r>
          </a:p>
          <a:p>
            <a:r>
              <a:rPr lang="ru-RU" dirty="0" smtClean="0"/>
              <a:t>«сплошное» и выборочное наблюдение,</a:t>
            </a:r>
          </a:p>
          <a:p>
            <a:r>
              <a:rPr lang="ru-RU" dirty="0" smtClean="0"/>
              <a:t> непосредственное либо опосредованное наблюдение, </a:t>
            </a:r>
          </a:p>
          <a:p>
            <a:r>
              <a:rPr lang="ru-RU" dirty="0" smtClean="0"/>
              <a:t> включенное и </a:t>
            </a:r>
            <a:r>
              <a:rPr lang="ru-RU" dirty="0" err="1" smtClean="0"/>
              <a:t>невключенное</a:t>
            </a:r>
            <a:r>
              <a:rPr lang="ru-RU" dirty="0" smtClean="0"/>
              <a:t> наблюдение </a:t>
            </a:r>
          </a:p>
          <a:p>
            <a:r>
              <a:rPr lang="ru-RU" dirty="0" smtClean="0"/>
              <a:t>структурированное и неструктурированное наблюдение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Эксперимент 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Определение: </a:t>
            </a:r>
            <a:r>
              <a:rPr lang="ru-RU" sz="3200" dirty="0" smtClean="0"/>
              <a:t>создание и изменение  условий, отчетливо выявляющих психологический факт. </a:t>
            </a:r>
          </a:p>
          <a:p>
            <a:r>
              <a:rPr lang="ru-RU" sz="3200" b="1" dirty="0" smtClean="0"/>
              <a:t>Виды: </a:t>
            </a:r>
            <a:r>
              <a:rPr lang="ru-RU" sz="3200" dirty="0" smtClean="0"/>
              <a:t>лабораторный, естественный. </a:t>
            </a:r>
          </a:p>
          <a:p>
            <a:r>
              <a:rPr lang="ru-RU" sz="3200" b="1" dirty="0"/>
              <a:t>Ф</a:t>
            </a:r>
            <a:r>
              <a:rPr lang="ru-RU" sz="3200" b="1" dirty="0" smtClean="0"/>
              <a:t>ормы</a:t>
            </a:r>
            <a:r>
              <a:rPr lang="ru-RU" sz="3200" dirty="0" smtClean="0"/>
              <a:t> проведения эксперимента: констатирующий, формирующий. 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Близнецовый метод</a:t>
            </a:r>
            <a:r>
              <a:rPr lang="ru-RU" sz="4000" dirty="0" smtClean="0">
                <a:solidFill>
                  <a:schemeClr val="tx1"/>
                </a:solidFill>
              </a:rPr>
              <a:t> 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Предложен </a:t>
            </a:r>
            <a:r>
              <a:rPr lang="ru-RU" dirty="0" err="1" smtClean="0"/>
              <a:t>Ф.Гальтоном</a:t>
            </a:r>
            <a:r>
              <a:rPr lang="ru-RU" dirty="0" smtClean="0"/>
              <a:t> в 1875 г. Различные модификации близнецового метода были предложены </a:t>
            </a:r>
            <a:r>
              <a:rPr lang="ru-RU" dirty="0" err="1" smtClean="0"/>
              <a:t>А.Гезеллом</a:t>
            </a:r>
            <a:r>
              <a:rPr lang="ru-RU" dirty="0" smtClean="0"/>
              <a:t>, </a:t>
            </a:r>
            <a:r>
              <a:rPr lang="ru-RU" dirty="0" err="1" smtClean="0"/>
              <a:t>А.Р.Лурия</a:t>
            </a:r>
            <a:r>
              <a:rPr lang="ru-RU" dirty="0" smtClean="0"/>
              <a:t> и др.</a:t>
            </a:r>
          </a:p>
          <a:p>
            <a:pPr fontAlgn="base"/>
            <a:r>
              <a:rPr lang="ru-RU" dirty="0" smtClean="0"/>
              <a:t>Сопоставление</a:t>
            </a:r>
            <a:r>
              <a:rPr lang="ru-RU" dirty="0"/>
              <a:t> </a:t>
            </a:r>
            <a:r>
              <a:rPr lang="ru-RU" dirty="0" smtClean="0"/>
              <a:t>психологических особенностей членов </a:t>
            </a:r>
            <a:r>
              <a:rPr lang="ru-RU" dirty="0"/>
              <a:t>близнецовой пары, </a:t>
            </a:r>
            <a:endParaRPr lang="ru-RU" dirty="0" smtClean="0"/>
          </a:p>
          <a:p>
            <a:pPr fontAlgn="base"/>
            <a:r>
              <a:rPr lang="ru-RU" dirty="0" smtClean="0"/>
              <a:t>Основан на том, что монозиготные (</a:t>
            </a:r>
            <a:r>
              <a:rPr lang="ru-RU" dirty="0" err="1" smtClean="0"/>
              <a:t>однояйцевые</a:t>
            </a:r>
            <a:r>
              <a:rPr lang="ru-RU" dirty="0" smtClean="0"/>
              <a:t>) близнецы имеют идентичный генотип, </a:t>
            </a:r>
            <a:r>
              <a:rPr lang="ru-RU" dirty="0" err="1" smtClean="0"/>
              <a:t>дизиготные</a:t>
            </a:r>
            <a:r>
              <a:rPr lang="ru-RU" dirty="0" smtClean="0"/>
              <a:t> (</a:t>
            </a:r>
            <a:r>
              <a:rPr lang="ru-RU" dirty="0" err="1" smtClean="0"/>
              <a:t>двуяйцевые</a:t>
            </a:r>
            <a:r>
              <a:rPr lang="ru-RU" dirty="0" smtClean="0"/>
              <a:t>) - неидентичный. </a:t>
            </a:r>
          </a:p>
          <a:p>
            <a:pPr fontAlgn="base"/>
            <a:r>
              <a:rPr lang="ru-RU" dirty="0" smtClean="0"/>
              <a:t>Определяет </a:t>
            </a:r>
            <a:r>
              <a:rPr lang="ru-RU" dirty="0"/>
              <a:t>степень влияния наследственных факторов и среды на формирование тех или иных психических качеств человека.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chemeClr val="tx1"/>
                </a:solidFill>
              </a:rPr>
              <a:t>Лонгитюдный</a:t>
            </a:r>
            <a:r>
              <a:rPr lang="ru-RU" sz="4400" b="1" dirty="0" smtClean="0">
                <a:solidFill>
                  <a:schemeClr val="tx1"/>
                </a:solidFill>
              </a:rPr>
              <a:t> метод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М</a:t>
            </a:r>
            <a:r>
              <a:rPr lang="ru-RU" dirty="0" smtClean="0"/>
              <a:t>ногократные </a:t>
            </a:r>
            <a:r>
              <a:rPr lang="ru-RU" dirty="0"/>
              <a:t>обследования </a:t>
            </a:r>
            <a:r>
              <a:rPr lang="ru-RU" b="1" dirty="0"/>
              <a:t>одних и тех же лиц </a:t>
            </a:r>
            <a:r>
              <a:rPr lang="ru-RU" dirty="0"/>
              <a:t>на протяжении </a:t>
            </a:r>
            <a:r>
              <a:rPr lang="ru-RU" b="1" dirty="0"/>
              <a:t>длительного </a:t>
            </a:r>
            <a:r>
              <a:rPr lang="ru-RU" b="1" dirty="0" smtClean="0"/>
              <a:t>времени </a:t>
            </a:r>
            <a:r>
              <a:rPr lang="ru-RU" dirty="0" smtClean="0"/>
              <a:t>для фиксации психического развития </a:t>
            </a:r>
            <a:r>
              <a:rPr lang="ru-RU" dirty="0"/>
              <a:t>личности.</a:t>
            </a:r>
          </a:p>
          <a:p>
            <a:r>
              <a:rPr lang="ru-RU" b="1" dirty="0" smtClean="0"/>
              <a:t>Преимущества:</a:t>
            </a:r>
            <a:endParaRPr lang="ru-RU" b="1" dirty="0"/>
          </a:p>
          <a:p>
            <a:pPr lvl="1"/>
            <a:r>
              <a:rPr lang="ru-RU" sz="2400" dirty="0" smtClean="0"/>
              <a:t>определяет </a:t>
            </a:r>
            <a:r>
              <a:rPr lang="ru-RU" sz="2400" dirty="0"/>
              <a:t>индивидуальную структуру и динамику развития каждого </a:t>
            </a:r>
            <a:r>
              <a:rPr lang="ru-RU" sz="2400" dirty="0" smtClean="0"/>
              <a:t>человека</a:t>
            </a:r>
            <a:endParaRPr lang="ru-RU" sz="2400" dirty="0"/>
          </a:p>
          <a:p>
            <a:pPr lvl="1"/>
            <a:r>
              <a:rPr lang="ru-RU" sz="2400" dirty="0" smtClean="0"/>
              <a:t>позволяет </a:t>
            </a:r>
            <a:r>
              <a:rPr lang="ru-RU" sz="2400" dirty="0"/>
              <a:t>анализировать взаимоотношения и взаимосвязи между отдельными компонентами </a:t>
            </a:r>
            <a:r>
              <a:rPr lang="ru-RU" sz="2400" dirty="0" smtClean="0"/>
              <a:t>психики развивающейся личности </a:t>
            </a:r>
            <a:endParaRPr lang="ru-RU" sz="2400" dirty="0"/>
          </a:p>
          <a:p>
            <a:r>
              <a:rPr lang="ru-RU" b="1" dirty="0" smtClean="0"/>
              <a:t>Недостаток: </a:t>
            </a:r>
          </a:p>
          <a:p>
            <a:pPr lvl="1"/>
            <a:r>
              <a:rPr lang="ru-RU" sz="2400" dirty="0" smtClean="0"/>
              <a:t>значительные </a:t>
            </a:r>
            <a:r>
              <a:rPr lang="ru-RU" sz="2400" dirty="0"/>
              <a:t>затраты времени, требуемые на их организацию и </a:t>
            </a:r>
            <a:r>
              <a:rPr lang="ru-RU" sz="2400" dirty="0" smtClean="0"/>
              <a:t>проведение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Проблемы психологии развития психики в онтогенезе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Проблема биологической и/или средовой обусловленности психического развития человека. </a:t>
            </a:r>
          </a:p>
          <a:p>
            <a:r>
              <a:rPr lang="ru-RU" dirty="0" smtClean="0"/>
              <a:t>2. Влияние стихийного и организованного обучения на воспитание и развитие детей. </a:t>
            </a:r>
          </a:p>
          <a:p>
            <a:r>
              <a:rPr lang="ru-RU" dirty="0" smtClean="0"/>
              <a:t>3. Соотношение задатков и способностей. </a:t>
            </a:r>
          </a:p>
          <a:p>
            <a:r>
              <a:rPr lang="ru-RU" dirty="0" smtClean="0"/>
              <a:t>4. Определение того, что больше влияет на развитие, эволюционные, революционные или ситуационные изменения.</a:t>
            </a:r>
          </a:p>
          <a:p>
            <a:r>
              <a:rPr lang="ru-RU" dirty="0" smtClean="0"/>
              <a:t> 5. Соотношение интеллектуальных и личностных изменений в общем психологическом развитии ребенка.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Основные вопросы: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1.Предмет возрастной и педагогической психологии. </a:t>
            </a:r>
          </a:p>
          <a:p>
            <a:r>
              <a:rPr lang="ru-RU" dirty="0" smtClean="0"/>
              <a:t>2.Место </a:t>
            </a:r>
            <a:r>
              <a:rPr lang="ru-RU" dirty="0"/>
              <a:t>возрастной и педагогической психологии в системе наук.</a:t>
            </a:r>
          </a:p>
          <a:p>
            <a:r>
              <a:rPr lang="ru-RU" dirty="0" smtClean="0"/>
              <a:t>3.Задачи </a:t>
            </a:r>
            <a:r>
              <a:rPr lang="ru-RU" dirty="0"/>
              <a:t>возрастной и педагогической психологии.  </a:t>
            </a:r>
          </a:p>
          <a:p>
            <a:r>
              <a:rPr lang="ru-RU" dirty="0" smtClean="0"/>
              <a:t>4.Структура </a:t>
            </a:r>
            <a:r>
              <a:rPr lang="ru-RU" dirty="0"/>
              <a:t>возрастной и педагогической психологии.  </a:t>
            </a:r>
          </a:p>
          <a:p>
            <a:r>
              <a:rPr lang="ru-RU" dirty="0" smtClean="0"/>
              <a:t>5.Специальные </a:t>
            </a:r>
            <a:r>
              <a:rPr lang="ru-RU" dirty="0"/>
              <a:t>методы исследования в возрастной и педагогической психологии. </a:t>
            </a:r>
            <a:endParaRPr lang="ru-RU" dirty="0" smtClean="0"/>
          </a:p>
          <a:p>
            <a:r>
              <a:rPr lang="ru-RU" dirty="0" smtClean="0"/>
              <a:t>6.Основные этапы развития возрастной </a:t>
            </a:r>
            <a:r>
              <a:rPr lang="ru-RU" smtClean="0"/>
              <a:t>и педагогической психологии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08498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Предмет возрастной и педагогической психологии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Возрастная психология: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возрастная </a:t>
            </a:r>
            <a:r>
              <a:rPr lang="ru-RU" dirty="0"/>
              <a:t>динамика</a:t>
            </a:r>
            <a:r>
              <a:rPr lang="ru-RU" dirty="0" smtClean="0"/>
              <a:t>,</a:t>
            </a:r>
          </a:p>
          <a:p>
            <a:r>
              <a:rPr lang="ru-RU" dirty="0"/>
              <a:t>з</a:t>
            </a:r>
            <a:r>
              <a:rPr lang="ru-RU" dirty="0" smtClean="0"/>
              <a:t>акономерности</a:t>
            </a:r>
          </a:p>
          <a:p>
            <a:r>
              <a:rPr lang="ru-RU" dirty="0" smtClean="0"/>
              <a:t>факторы </a:t>
            </a:r>
            <a:r>
              <a:rPr lang="ru-RU" dirty="0"/>
              <a:t>развития </a:t>
            </a:r>
            <a:r>
              <a:rPr lang="ru-RU" dirty="0" smtClean="0"/>
              <a:t>психики человека </a:t>
            </a:r>
            <a:r>
              <a:rPr lang="ru-RU" dirty="0"/>
              <a:t>на разных этапах его жизненного пути.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Педагогическая психология:</a:t>
            </a:r>
          </a:p>
          <a:p>
            <a:r>
              <a:rPr lang="ru-RU" dirty="0"/>
              <a:t>закономерности развития </a:t>
            </a:r>
            <a:r>
              <a:rPr lang="ru-RU" dirty="0" smtClean="0"/>
              <a:t>психики человека </a:t>
            </a:r>
            <a:r>
              <a:rPr lang="ru-RU" dirty="0"/>
              <a:t>в условиях обучения и воспитания. 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Место возрастной психологии в системе наук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Связь с непсихологическими дисциплинами: </a:t>
            </a:r>
          </a:p>
          <a:p>
            <a:pPr lvl="1"/>
            <a:r>
              <a:rPr lang="ru-RU" dirty="0" smtClean="0"/>
              <a:t>философия,</a:t>
            </a:r>
          </a:p>
          <a:p>
            <a:pPr lvl="1"/>
            <a:r>
              <a:rPr lang="ru-RU" dirty="0" smtClean="0"/>
              <a:t>биология, генетика, физиология развития, </a:t>
            </a:r>
          </a:p>
          <a:p>
            <a:pPr lvl="1"/>
            <a:r>
              <a:rPr lang="ru-RU" dirty="0" smtClean="0"/>
              <a:t>антропология и этнология, </a:t>
            </a:r>
          </a:p>
          <a:p>
            <a:pPr lvl="1"/>
            <a:r>
              <a:rPr lang="ru-RU" dirty="0" smtClean="0"/>
              <a:t>социология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Связь с  психологическими дисциплинами: </a:t>
            </a:r>
          </a:p>
          <a:p>
            <a:pPr lvl="1"/>
            <a:r>
              <a:rPr lang="ru-RU" dirty="0" smtClean="0"/>
              <a:t>общая психология,</a:t>
            </a:r>
          </a:p>
          <a:p>
            <a:pPr lvl="1"/>
            <a:r>
              <a:rPr lang="ru-RU" dirty="0" smtClean="0"/>
              <a:t>педагогическая психология,</a:t>
            </a:r>
          </a:p>
          <a:p>
            <a:pPr lvl="1"/>
            <a:r>
              <a:rPr lang="ru-RU" dirty="0" smtClean="0"/>
              <a:t>психология личности,</a:t>
            </a:r>
          </a:p>
          <a:p>
            <a:pPr lvl="1"/>
            <a:r>
              <a:rPr lang="ru-RU" dirty="0" smtClean="0"/>
              <a:t>социальная психология, </a:t>
            </a:r>
          </a:p>
          <a:p>
            <a:pPr lvl="1"/>
            <a:r>
              <a:rPr lang="ru-RU" dirty="0" smtClean="0"/>
              <a:t>психодиагностика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Развитие психики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Развитие</a:t>
            </a:r>
            <a:r>
              <a:rPr lang="ru-RU" dirty="0" smtClean="0"/>
              <a:t> – изменения психики во времени:</a:t>
            </a:r>
          </a:p>
          <a:p>
            <a:pPr lvl="1"/>
            <a:r>
              <a:rPr lang="ru-RU" dirty="0" smtClean="0"/>
              <a:t>количественные </a:t>
            </a:r>
          </a:p>
          <a:p>
            <a:pPr lvl="1"/>
            <a:r>
              <a:rPr lang="ru-RU" dirty="0" smtClean="0"/>
              <a:t>качественные</a:t>
            </a:r>
          </a:p>
          <a:p>
            <a:pPr lvl="1"/>
            <a:r>
              <a:rPr lang="ru-RU" dirty="0"/>
              <a:t>п</a:t>
            </a:r>
            <a:r>
              <a:rPr lang="ru-RU" dirty="0" smtClean="0"/>
              <a:t>рогрессивные</a:t>
            </a:r>
          </a:p>
          <a:p>
            <a:pPr lvl="1"/>
            <a:r>
              <a:rPr lang="ru-RU" dirty="0"/>
              <a:t>р</a:t>
            </a:r>
            <a:r>
              <a:rPr lang="ru-RU" dirty="0" smtClean="0"/>
              <a:t>егрессивные</a:t>
            </a:r>
          </a:p>
          <a:p>
            <a:pPr lvl="1"/>
            <a:r>
              <a:rPr lang="ru-RU" dirty="0"/>
              <a:t>э</a:t>
            </a:r>
            <a:r>
              <a:rPr lang="ru-RU" dirty="0" smtClean="0"/>
              <a:t>волюционные</a:t>
            </a:r>
          </a:p>
          <a:p>
            <a:pPr lvl="1"/>
            <a:r>
              <a:rPr lang="ru-RU" dirty="0" smtClean="0"/>
              <a:t>революционные</a:t>
            </a:r>
          </a:p>
          <a:p>
            <a:pPr lvl="1"/>
            <a:endParaRPr lang="ru-RU" dirty="0" smtClean="0"/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Временной период: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sz="2400" b="1" dirty="0" smtClean="0"/>
              <a:t>Филогенез </a:t>
            </a:r>
            <a:r>
              <a:rPr lang="ru-RU" sz="2400" dirty="0" smtClean="0"/>
              <a:t>–</a:t>
            </a:r>
            <a:r>
              <a:rPr lang="ru-RU" sz="2400" b="1" dirty="0" smtClean="0"/>
              <a:t> </a:t>
            </a:r>
            <a:r>
              <a:rPr lang="ru-RU" sz="2400" dirty="0"/>
              <a:t>процесс возникновения и исторического развития </a:t>
            </a:r>
            <a:r>
              <a:rPr lang="ru-RU" sz="2400" dirty="0" smtClean="0"/>
              <a:t>психики </a:t>
            </a:r>
            <a:r>
              <a:rPr lang="ru-RU" sz="2400" dirty="0"/>
              <a:t>и поведения животных</a:t>
            </a:r>
            <a:endParaRPr lang="ru-RU" sz="2400" b="1" dirty="0" smtClean="0"/>
          </a:p>
          <a:p>
            <a:pPr lvl="1">
              <a:buNone/>
            </a:pPr>
            <a:r>
              <a:rPr lang="ru-RU" sz="2400" b="1" dirty="0" smtClean="0"/>
              <a:t>Антропогенез </a:t>
            </a:r>
            <a:r>
              <a:rPr lang="ru-RU" sz="2400" dirty="0" smtClean="0"/>
              <a:t>– процесс возникновения и развития психики человека</a:t>
            </a:r>
          </a:p>
          <a:p>
            <a:pPr lvl="1">
              <a:buNone/>
            </a:pPr>
            <a:r>
              <a:rPr lang="ru-RU" sz="2400" b="1" dirty="0" smtClean="0"/>
              <a:t>Онтогенез </a:t>
            </a:r>
            <a:r>
              <a:rPr lang="ru-RU" sz="2400" dirty="0" smtClean="0"/>
              <a:t>– процесс развития психики человека от рождения до смерти</a:t>
            </a:r>
            <a:endParaRPr lang="ru-RU" sz="2400" b="1" dirty="0" smtClean="0"/>
          </a:p>
          <a:p>
            <a:pPr lvl="1">
              <a:buNone/>
            </a:pPr>
            <a:r>
              <a:rPr lang="ru-RU" sz="2400" b="1" dirty="0" err="1" smtClean="0"/>
              <a:t>Микрогенез</a:t>
            </a:r>
            <a:r>
              <a:rPr lang="ru-RU" sz="2400" b="1" dirty="0" smtClean="0"/>
              <a:t> – </a:t>
            </a:r>
            <a:r>
              <a:rPr lang="ru-RU" sz="2400" dirty="0" smtClean="0"/>
              <a:t>процесс развития психики человека на определенном возрастном этапе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Как соотносятся возрастная психология и психология развития?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Это синонимы одного названия</a:t>
            </a:r>
          </a:p>
          <a:p>
            <a:r>
              <a:rPr lang="ru-RU" sz="3600" dirty="0" smtClean="0"/>
              <a:t>Возрастная психология часть психологии развития</a:t>
            </a:r>
          </a:p>
          <a:p>
            <a:r>
              <a:rPr lang="ru-RU" sz="3600" dirty="0" smtClean="0"/>
              <a:t>Психология развития часть возрастной психологии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Структура возрастной психологии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Детская психология</a:t>
            </a:r>
          </a:p>
          <a:p>
            <a:pPr lvl="1"/>
            <a:r>
              <a:rPr lang="ru-RU" dirty="0" err="1" smtClean="0"/>
              <a:t>Пренатальный</a:t>
            </a:r>
            <a:r>
              <a:rPr lang="ru-RU" dirty="0" smtClean="0"/>
              <a:t> период (до рождения)</a:t>
            </a:r>
          </a:p>
          <a:p>
            <a:pPr lvl="1"/>
            <a:r>
              <a:rPr lang="ru-RU" dirty="0" smtClean="0"/>
              <a:t>Раннее детство (1-3)</a:t>
            </a:r>
          </a:p>
          <a:p>
            <a:pPr lvl="1"/>
            <a:r>
              <a:rPr lang="ru-RU" dirty="0" smtClean="0"/>
              <a:t>Дошкольное детство (3-7) </a:t>
            </a:r>
          </a:p>
          <a:p>
            <a:r>
              <a:rPr lang="ru-RU" b="1" dirty="0" smtClean="0"/>
              <a:t>Психология школьника</a:t>
            </a:r>
          </a:p>
          <a:p>
            <a:pPr lvl="1"/>
            <a:r>
              <a:rPr lang="ru-RU" dirty="0" smtClean="0"/>
              <a:t>Младший школьник (7-11)</a:t>
            </a:r>
          </a:p>
          <a:p>
            <a:pPr lvl="1"/>
            <a:r>
              <a:rPr lang="ru-RU" dirty="0" smtClean="0"/>
              <a:t>Подросток (11-15)</a:t>
            </a:r>
          </a:p>
          <a:p>
            <a:pPr lvl="1"/>
            <a:r>
              <a:rPr lang="ru-RU" dirty="0" smtClean="0"/>
              <a:t>Ранняя юность (15-17)</a:t>
            </a:r>
          </a:p>
          <a:p>
            <a:r>
              <a:rPr lang="ru-RU" b="1" dirty="0" smtClean="0"/>
              <a:t>Психология взрослых</a:t>
            </a:r>
          </a:p>
          <a:p>
            <a:pPr lvl="1"/>
            <a:r>
              <a:rPr lang="ru-RU" dirty="0" smtClean="0"/>
              <a:t>Поздняя юность (17-25)</a:t>
            </a:r>
          </a:p>
          <a:p>
            <a:pPr lvl="1"/>
            <a:r>
              <a:rPr lang="ru-RU" dirty="0" smtClean="0"/>
              <a:t>Взрослость (25-40)</a:t>
            </a:r>
          </a:p>
          <a:p>
            <a:pPr lvl="1"/>
            <a:r>
              <a:rPr lang="ru-RU" dirty="0" smtClean="0"/>
              <a:t>Зрелость(40-60)</a:t>
            </a:r>
          </a:p>
          <a:p>
            <a:r>
              <a:rPr lang="ru-RU" b="1" dirty="0" err="1" smtClean="0"/>
              <a:t>Геронтопсихология</a:t>
            </a:r>
            <a:r>
              <a:rPr lang="ru-RU" b="1" dirty="0" smtClean="0"/>
              <a:t> (после 60)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Задачи психологии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Описание развития</a:t>
            </a:r>
          </a:p>
          <a:p>
            <a:r>
              <a:rPr lang="ru-RU" dirty="0" smtClean="0"/>
              <a:t>Объяснение развития</a:t>
            </a:r>
          </a:p>
          <a:p>
            <a:r>
              <a:rPr lang="ru-RU" dirty="0" smtClean="0"/>
              <a:t>Прогноз развития</a:t>
            </a:r>
          </a:p>
          <a:p>
            <a:r>
              <a:rPr lang="ru-RU" dirty="0" smtClean="0"/>
              <a:t>Принятие решения о коррекции , формировании, профилактике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346</TotalTime>
  <Words>536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Предмет, задачи и методы возрастной и педагогической психологии </vt:lpstr>
      <vt:lpstr>Основные вопросы:</vt:lpstr>
      <vt:lpstr>Предмет возрастной и педагогической психологии</vt:lpstr>
      <vt:lpstr>Место возрастной психологии в системе наук</vt:lpstr>
      <vt:lpstr>Развитие психики</vt:lpstr>
      <vt:lpstr>Временной период: </vt:lpstr>
      <vt:lpstr>Как соотносятся возрастная психология и психология развития?</vt:lpstr>
      <vt:lpstr>Структура возрастной психологии</vt:lpstr>
      <vt:lpstr>Задачи психологии</vt:lpstr>
      <vt:lpstr>Методы возрастной психологии</vt:lpstr>
      <vt:lpstr>Наблюдение</vt:lpstr>
      <vt:lpstr>Эксперимент </vt:lpstr>
      <vt:lpstr>Близнецовый метод </vt:lpstr>
      <vt:lpstr>Лонгитюдный метод</vt:lpstr>
      <vt:lpstr>Проблемы психологии развития психики в онтогенезе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задачи и методы возрастной и педагогической психологии</dc:title>
  <dc:creator>SS</dc:creator>
  <cp:lastModifiedBy>Admin</cp:lastModifiedBy>
  <cp:revision>37</cp:revision>
  <dcterms:created xsi:type="dcterms:W3CDTF">2016-02-13T16:36:11Z</dcterms:created>
  <dcterms:modified xsi:type="dcterms:W3CDTF">2017-01-20T17:08:07Z</dcterms:modified>
</cp:coreProperties>
</file>