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7" r:id="rId2"/>
    <p:sldId id="258" r:id="rId3"/>
    <p:sldId id="260" r:id="rId4"/>
    <p:sldId id="277" r:id="rId5"/>
    <p:sldId id="270" r:id="rId6"/>
    <p:sldId id="259" r:id="rId7"/>
    <p:sldId id="261" r:id="rId8"/>
    <p:sldId id="262" r:id="rId9"/>
    <p:sldId id="263" r:id="rId10"/>
    <p:sldId id="264" r:id="rId11"/>
    <p:sldId id="276" r:id="rId12"/>
    <p:sldId id="271" r:id="rId13"/>
    <p:sldId id="266" r:id="rId14"/>
    <p:sldId id="267" r:id="rId15"/>
    <p:sldId id="268" r:id="rId16"/>
    <p:sldId id="273" r:id="rId17"/>
    <p:sldId id="272" r:id="rId18"/>
    <p:sldId id="278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3735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C1DD8-955D-445C-A60E-FDB0455F6EDD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0760B-DE83-4855-BAF9-83B0FF88EB5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4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https://my.mail.ru/mail/maltseva.yelena.2010/video/7163/7486.html?related_deep=1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0760B-DE83-4855-BAF9-83B0FF88EB5E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https://my.mail.ru/mail/maltseva.yelena.2010/video/7163/7486.html?related_deep=1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0760B-DE83-4855-BAF9-83B0FF88EB5E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099EE6-7C5E-463E-B1D1-B87C4EC73B6E}" type="datetimeFigureOut">
              <a:rPr lang="ru-RU" smtClean="0"/>
              <a:pPr/>
              <a:t>16.12.2016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E7FE15A-3AF2-4F3C-B4BA-08F77D0941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6314" y="2214554"/>
            <a:ext cx="3304572" cy="221457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Кризисы </a:t>
            </a:r>
            <a:br>
              <a:rPr lang="ru-RU" sz="3600" b="1" dirty="0" smtClean="0"/>
            </a:br>
            <a:r>
              <a:rPr lang="ru-RU" sz="3600" b="1" dirty="0" smtClean="0"/>
              <a:t>в семье: </a:t>
            </a:r>
            <a:r>
              <a:rPr lang="ru-RU" b="1" dirty="0" smtClean="0"/>
              <a:t>пережить или расстаться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3714752"/>
            <a:ext cx="3214710" cy="1940146"/>
          </a:xfrm>
        </p:spPr>
        <p:txBody>
          <a:bodyPr>
            <a:normAutofit fontScale="70000" lnSpcReduction="20000"/>
          </a:bodyPr>
          <a:lstStyle/>
          <a:p>
            <a:r>
              <a:rPr lang="ru-RU" sz="2200" b="1" dirty="0" smtClean="0"/>
              <a:t>13 октября 2016 г.</a:t>
            </a:r>
          </a:p>
          <a:p>
            <a:r>
              <a:rPr lang="ru-RU" sz="2200" dirty="0" smtClean="0"/>
              <a:t>ГУО «Институт пограничной службы Республики Беларусь»</a:t>
            </a:r>
          </a:p>
          <a:p>
            <a:endParaRPr lang="ru-RU" sz="2200" dirty="0" smtClean="0"/>
          </a:p>
          <a:p>
            <a:r>
              <a:rPr lang="ru-RU" sz="2200" dirty="0" smtClean="0"/>
              <a:t>к.психол.наук, доцент кафедры  социальной и семейной психологии института  психологии  БГПУ</a:t>
            </a:r>
          </a:p>
          <a:p>
            <a:r>
              <a:rPr lang="ru-RU" sz="2200" dirty="0" smtClean="0"/>
              <a:t>Гончарова Светлана</a:t>
            </a:r>
          </a:p>
          <a:p>
            <a:endParaRPr lang="ru-RU" dirty="0"/>
          </a:p>
        </p:txBody>
      </p:sp>
      <p:pic>
        <p:nvPicPr>
          <p:cNvPr id="7" name="Содержимое 6" descr="1615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57752" y="285728"/>
            <a:ext cx="2898934" cy="2000264"/>
          </a:xfrm>
        </p:spPr>
      </p:pic>
      <p:pic>
        <p:nvPicPr>
          <p:cNvPr id="9" name="Содержимое 3" descr="images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4714884"/>
            <a:ext cx="2390775" cy="1914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358246" cy="421484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Стадии жизненного цикла 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 В.А.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Сысенко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200" b="1" dirty="0" smtClean="0"/>
              <a:t>совсем  молодые браки – от 0 до 4 лет совместной жизни;</a:t>
            </a:r>
            <a:br>
              <a:rPr lang="ru-RU" sz="2200" b="1" dirty="0" smtClean="0"/>
            </a:br>
            <a:r>
              <a:rPr lang="ru-RU" sz="2200" b="1" dirty="0" smtClean="0"/>
              <a:t>- молодые браки – от 5 до 9 лет;</a:t>
            </a:r>
            <a:br>
              <a:rPr lang="ru-RU" sz="2200" b="1" dirty="0" smtClean="0"/>
            </a:br>
            <a:r>
              <a:rPr lang="ru-RU" sz="2200" b="1" dirty="0" smtClean="0"/>
              <a:t>- средние браки – от 10 до 19 лет;</a:t>
            </a:r>
            <a:br>
              <a:rPr lang="ru-RU" sz="2200" b="1" dirty="0" smtClean="0"/>
            </a:br>
            <a:r>
              <a:rPr lang="ru-RU" sz="2200" b="1" dirty="0" smtClean="0"/>
              <a:t>- пожилые браки – более 20 лет совместной жизни.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786190"/>
            <a:ext cx="2286028" cy="1571636"/>
          </a:xfrm>
          <a:prstGeom prst="rect">
            <a:avLst/>
          </a:prstGeom>
        </p:spPr>
      </p:pic>
      <p:pic>
        <p:nvPicPr>
          <p:cNvPr id="5" name="Содержимое 7" descr="iz-f-27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4714884"/>
            <a:ext cx="1965727" cy="1575701"/>
          </a:xfrm>
          <a:prstGeom prst="rect">
            <a:avLst/>
          </a:prstGeom>
        </p:spPr>
      </p:pic>
      <p:pic>
        <p:nvPicPr>
          <p:cNvPr id="6" name="Содержимое 9" descr="254e08cf3b848469d3a85060d98ea6d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4214818"/>
            <a:ext cx="2857500" cy="1905000"/>
          </a:xfrm>
          <a:prstGeom prst="rect">
            <a:avLst/>
          </a:prstGeom>
        </p:spPr>
      </p:pic>
      <p:pic>
        <p:nvPicPr>
          <p:cNvPr id="7" name="Содержимое 11" descr="images (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1285860"/>
            <a:ext cx="2000264" cy="11891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643050"/>
            <a:ext cx="7243286" cy="44730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Семья, «отправляющая»  детей в жизнь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- этап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соответствует кризису середины жизни супругов;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дети редко бывают дома;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неожиданно обостряются старые разногласия и проблемы, решение которых было отложено из-за рождения  и воспитания детей;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высокая степень тревоги, переживание утраты любви, разочарование, «обесценивание» партнера и снижение чувства субъективной удовлетворенности браком;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супружеские измены и поиск другого партнера;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возрастает число разводов;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разочарование в старом, негативное переосмысление жизненных итогов и попытка «начать жизнь с чистого листа»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FF0000"/>
                </a:solidFill>
              </a:rPr>
              <a:t>!!! разрешение кризиса середины жизни таким образом обусловлено личностной незрелостью и неспособностью к конструктивному разрешению возрастных задач развития на основе мобилизации ресурсов прежней семейной системы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9" descr="254e08cf3b848469d3a85060d98ea6d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7" y="785794"/>
            <a:ext cx="1714511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«Тяжелые» кризисы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Совпадение, одномоментность прохождения нормативного и ненормативного кризиса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4143372" y="3643314"/>
            <a:ext cx="3000396" cy="12858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кризисы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785918" y="3643314"/>
            <a:ext cx="2571768" cy="1285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Ненормативные кризисы </a:t>
            </a:r>
            <a:endParaRPr lang="ru-RU" dirty="0"/>
          </a:p>
        </p:txBody>
      </p:sp>
      <p:pic>
        <p:nvPicPr>
          <p:cNvPr id="7" name="Рисунок 6" descr="none-45175300 (1).jpg"/>
          <p:cNvPicPr>
            <a:picLocks noChangeAspect="1"/>
          </p:cNvPicPr>
          <p:nvPr/>
        </p:nvPicPr>
        <p:blipFill>
          <a:blip r:embed="rId2" cstate="print"/>
          <a:srcRect l="17163" r="17163"/>
          <a:stretch>
            <a:fillRect/>
          </a:stretch>
        </p:blipFill>
        <p:spPr>
          <a:xfrm>
            <a:off x="4000496" y="4572008"/>
            <a:ext cx="566396" cy="78581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85795"/>
            <a:ext cx="7110327" cy="1357321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Типология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ненормативных кризисов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2214554"/>
            <a:ext cx="7885355" cy="285751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Измена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Развод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Повторных брак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Горе </a:t>
            </a:r>
            <a:r>
              <a:rPr lang="ru-RU" sz="2400" b="1" dirty="0" smtClean="0"/>
              <a:t>(смерть, перинатальные потери, </a:t>
            </a:r>
          </a:p>
          <a:p>
            <a:r>
              <a:rPr lang="ru-RU" sz="2400" b="1" dirty="0" smtClean="0"/>
              <a:t>суицид, больной   ребенок)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/>
              <a:t> Насилие и др.</a:t>
            </a:r>
          </a:p>
          <a:p>
            <a:pPr>
              <a:buFontTx/>
              <a:buChar char="-"/>
            </a:pPr>
            <a:endParaRPr lang="ru-RU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644" y="857233"/>
            <a:ext cx="7528197" cy="107157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Измена </a:t>
            </a:r>
            <a:r>
              <a:rPr lang="ru-RU" sz="2000" b="1" dirty="0" smtClean="0"/>
              <a:t>(супружеская неверность, адюльтер (фр. </a:t>
            </a:r>
            <a:r>
              <a:rPr lang="ru-RU" sz="2000" b="1" dirty="0" err="1" smtClean="0"/>
              <a:t>adultere</a:t>
            </a:r>
            <a:r>
              <a:rPr lang="ru-RU" sz="2000" b="1" dirty="0" smtClean="0"/>
              <a:t>; синоним — прелюбодеяние) 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1714488"/>
            <a:ext cx="6956693" cy="4357718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i="1" dirty="0" smtClean="0"/>
              <a:t>Измена</a:t>
            </a:r>
            <a:r>
              <a:rPr lang="ru-RU" b="1" i="1" dirty="0" smtClean="0"/>
              <a:t> </a:t>
            </a:r>
            <a:r>
              <a:rPr lang="ru-RU" i="1" dirty="0" smtClean="0"/>
              <a:t>– </a:t>
            </a:r>
            <a:r>
              <a:rPr lang="ru-RU" dirty="0" smtClean="0"/>
              <a:t>вступление лица, состоящего в браке в половую связь с лицами других брачных пар или с одинокими лицами.</a:t>
            </a:r>
          </a:p>
          <a:p>
            <a:endParaRPr lang="ru-RU" dirty="0" smtClean="0"/>
          </a:p>
          <a:p>
            <a:r>
              <a:rPr lang="ru-RU" sz="2600" b="1" i="1" dirty="0" smtClean="0"/>
              <a:t>Функции измен: </a:t>
            </a:r>
            <a:endParaRPr lang="ru-RU" sz="2600" b="1" dirty="0" smtClean="0"/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способ завершения супружеских отношений, констатация факта несостоятельности брака;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способ привлечения внимания брачного партнера и передачи ему </a:t>
            </a:r>
            <a:r>
              <a:rPr lang="ru-RU" dirty="0" err="1" smtClean="0"/>
              <a:t>метопослания</a:t>
            </a:r>
            <a:r>
              <a:rPr lang="ru-RU" dirty="0" smtClean="0"/>
              <a:t> (скрытый контекст) о неудовлетворении определенных потребностей;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способ сохранить супружеские отношения путем реализации потребностей, дефицит удовлетворения которых в браке ощущается довольно остро;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проигрывание семейных сценариев;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/>
              <a:t>способ компенсировать чувство неполноценности, повысить самооценку.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645" y="1142985"/>
            <a:ext cx="6637468" cy="928693"/>
          </a:xfrm>
        </p:spPr>
        <p:txBody>
          <a:bodyPr/>
          <a:lstStyle/>
          <a:p>
            <a:r>
              <a:rPr lang="ru-RU" b="1" dirty="0" smtClean="0"/>
              <a:t>Типология измен 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2976" y="2285992"/>
            <a:ext cx="6708905" cy="400052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Случайный внебрачный контакт </a:t>
            </a:r>
            <a:r>
              <a:rPr lang="ru-RU" dirty="0" smtClean="0"/>
              <a:t>– единичный случай, мало связанный с «конкретным лицом»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ru-RU" sz="1500" dirty="0" smtClean="0">
                <a:solidFill>
                  <a:schemeClr val="accent6">
                    <a:lumMod val="75000"/>
                  </a:schemeClr>
                </a:solidFill>
              </a:rPr>
              <a:t>*Не является следствием чувственных отношений, не несет угрозы браку</a:t>
            </a:r>
          </a:p>
          <a:p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b="1" dirty="0" smtClean="0"/>
              <a:t>Сексуальные приключения </a:t>
            </a:r>
            <a:r>
              <a:rPr lang="ru-RU" dirty="0" smtClean="0"/>
              <a:t>– внебрачные сексуальные эпизоды , в которых особую роль играет сексуальная искушенность с элементами нового и стремление к разнообразию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*Не является следствием чувственных отношений, не несет угрозы браку</a:t>
            </a:r>
          </a:p>
          <a:p>
            <a:pPr>
              <a:buFont typeface="Arial" charset="0"/>
              <a:buChar char="•"/>
            </a:pPr>
            <a:endParaRPr lang="ru-RU" sz="1400" dirty="0" smtClean="0"/>
          </a:p>
          <a:p>
            <a:r>
              <a:rPr lang="ru-RU" b="1" dirty="0" smtClean="0"/>
              <a:t>Внебрачная связь </a:t>
            </a:r>
            <a:r>
              <a:rPr lang="ru-RU" dirty="0" smtClean="0"/>
              <a:t>характеризуется продолжительностью отношений и наличием эмоциональной связи**</a:t>
            </a:r>
          </a:p>
          <a:p>
            <a:pPr>
              <a:buFont typeface="Arial" charset="0"/>
              <a:buChar char="•"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** Угроза браку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Содержимое 3" descr="images42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42852"/>
            <a:ext cx="2343150" cy="19526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Эксперимент психологов </a:t>
            </a:r>
            <a:br>
              <a:rPr lang="ru-RU" sz="3600" b="1" dirty="0" smtClean="0"/>
            </a:br>
            <a:r>
              <a:rPr lang="ru-RU" sz="3600" b="1" dirty="0" smtClean="0"/>
              <a:t>«секрет счастливого брака»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Он/она  идеален (-а)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Он/она  реален (-а)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Он/она «хуже, чем есть»</a:t>
            </a:r>
            <a:endParaRPr lang="ru-RU" dirty="0"/>
          </a:p>
        </p:txBody>
      </p:sp>
      <p:pic>
        <p:nvPicPr>
          <p:cNvPr id="7" name="Содержимое 4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071678"/>
            <a:ext cx="1240188" cy="759615"/>
          </a:xfrm>
          <a:prstGeom prst="rect">
            <a:avLst/>
          </a:prstGeom>
        </p:spPr>
      </p:pic>
      <p:pic>
        <p:nvPicPr>
          <p:cNvPr id="8" name="Содержимое 6" descr="images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9" y="2214555"/>
            <a:ext cx="857256" cy="1140234"/>
          </a:xfrm>
          <a:prstGeom prst="rect">
            <a:avLst/>
          </a:prstGeom>
        </p:spPr>
      </p:pic>
      <p:pic>
        <p:nvPicPr>
          <p:cNvPr id="9" name="Содержимое 8" descr="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572000" y="3500438"/>
            <a:ext cx="1214446" cy="913871"/>
          </a:xfrm>
          <a:prstGeom prst="rect">
            <a:avLst/>
          </a:prstGeom>
        </p:spPr>
      </p:pic>
      <p:pic>
        <p:nvPicPr>
          <p:cNvPr id="10" name="Содержимое 9" descr="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72132" y="3714752"/>
            <a:ext cx="912570" cy="1214446"/>
          </a:xfrm>
          <a:prstGeom prst="rect">
            <a:avLst/>
          </a:prstGeom>
        </p:spPr>
      </p:pic>
      <p:pic>
        <p:nvPicPr>
          <p:cNvPr id="11" name="Содержимое 13" descr="1019079694 (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19347" y="5275559"/>
            <a:ext cx="1995850" cy="1079755"/>
          </a:xfrm>
          <a:prstGeom prst="rect">
            <a:avLst/>
          </a:prstGeom>
        </p:spPr>
      </p:pic>
      <p:pic>
        <p:nvPicPr>
          <p:cNvPr id="12" name="Содержимое 7" descr="0_16d1c3_fe27a232_ori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00760" y="5286388"/>
            <a:ext cx="755031" cy="111852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4424" y="571480"/>
            <a:ext cx="3300984" cy="1500198"/>
          </a:xfrm>
        </p:spPr>
        <p:txBody>
          <a:bodyPr/>
          <a:lstStyle/>
          <a:p>
            <a:r>
              <a:rPr lang="ru-RU" b="1" dirty="0" smtClean="0"/>
              <a:t>Выводы: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2071678"/>
            <a:ext cx="3643338" cy="3580971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Кризисы закономерны (нормативные)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Кризисы ненормативные несут потенциальность позитивных изменений в развитие семьи</a:t>
            </a:r>
          </a:p>
          <a:p>
            <a:pPr marL="342900" indent="-342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!!! Вспоминаем законы гомеостаза и развития</a:t>
            </a:r>
          </a:p>
          <a:p>
            <a:pPr marL="342900" indent="-342900"/>
            <a:r>
              <a:rPr lang="ru-RU" dirty="0" smtClean="0">
                <a:solidFill>
                  <a:srgbClr val="92D050"/>
                </a:solidFill>
              </a:rPr>
              <a:t>3</a:t>
            </a:r>
            <a:r>
              <a:rPr lang="ru-RU" b="1" dirty="0" smtClean="0">
                <a:solidFill>
                  <a:srgbClr val="92D050"/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Формула счастливого брака 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«идеализация партнера»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!!! Позитивное отношение, уважение, акцент на хорошее в  качествах партнера</a:t>
            </a:r>
          </a:p>
          <a:p>
            <a:pPr marL="342900" indent="-342900">
              <a:buAutoNum type="arabicParenR"/>
            </a:pPr>
            <a:endParaRPr lang="ru-RU" dirty="0" smtClean="0"/>
          </a:p>
          <a:p>
            <a:pPr marL="342900" indent="-342900">
              <a:buAutoNum type="arabicParenR"/>
            </a:pPr>
            <a:endParaRPr lang="ru-RU" dirty="0"/>
          </a:p>
        </p:txBody>
      </p:sp>
      <p:pic>
        <p:nvPicPr>
          <p:cNvPr id="11" name="Рисунок 10" descr="perviyreb.jpg"/>
          <p:cNvPicPr preferRelativeResize="0"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1142976" y="2143116"/>
            <a:ext cx="3186647" cy="2735205"/>
          </a:xfrm>
        </p:spPr>
      </p:pic>
      <p:pic>
        <p:nvPicPr>
          <p:cNvPr id="12" name="Содержимое 3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24" y="4357694"/>
            <a:ext cx="697097" cy="38247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384666" cy="482453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200" b="1" dirty="0"/>
              <a:t>Источники: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Аронс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, К. Развод: крах или новая жизнь? /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К.Аронс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/ Пер. с англ. −М.: «МИРТ», 1995.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Грюгвальд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Бернис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, Б. Консультирование семьи / Б.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Грюгвальд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Бернис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, В.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Макаби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Гарольд. − М.,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Когнито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-центр, 2008.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Карабанова, О.А. Психология семейных отношений и основы семейного консультирования: Учебное пособие. /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О.А.Карабанова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 − М., 2004.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Кратохвил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, С. Психотерапия семейно-сексуальных дисгармоний. / С.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Кратохвил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 − М., 1991.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Психология семейных кризисов /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Олиферович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Н.И.,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Зинкевич-Куземкина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Т.А.,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Велента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Т.Ф. −СПб: Речь, 2006. 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702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2143116"/>
            <a:ext cx="7024744" cy="221457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Спасибо за внимание!!!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5643602" cy="13573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Особенности </a:t>
            </a:r>
            <a:br>
              <a:rPr lang="ru-RU" b="1" dirty="0" smtClean="0"/>
            </a:br>
            <a:r>
              <a:rPr lang="ru-RU" b="1" dirty="0" smtClean="0"/>
              <a:t>современной семьи</a:t>
            </a:r>
            <a:endParaRPr lang="ru-RU" b="1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42910" y="1357298"/>
            <a:ext cx="792961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e-BY" sz="14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e-BY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19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190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заключение браков вне зависимости от социальной, национальной, религиозной, региональной принадлежности;</a:t>
            </a:r>
          </a:p>
          <a:p>
            <a:pPr marL="0" marR="0" lvl="0" indent="2190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 свобода заключения и расторжения брака; </a:t>
            </a:r>
          </a:p>
          <a:p>
            <a:pPr marL="0" marR="0" lvl="0" indent="2190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в основе создания семьи – любовь как высшее человеческое чувство; </a:t>
            </a:r>
          </a:p>
          <a:p>
            <a:pPr marL="0" marR="0" lvl="0" indent="2190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многие современные женщины не воспринимают материнство как исключительно брачный атрибут; </a:t>
            </a:r>
          </a:p>
          <a:p>
            <a:pPr lvl="0" indent="2190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тенденция увеличения нуклеарных семей (семья,</a:t>
            </a:r>
            <a:r>
              <a:rPr kumimoji="0" lang="be-BY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 где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cs typeface="Aharoni" pitchFamily="2" charset="-79"/>
              </a:rPr>
              <a:t>супруги и их дети составляют ядро взаимоотношений, а кровные родственные связи уходят на второй план)</a:t>
            </a: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; </a:t>
            </a:r>
          </a:p>
          <a:p>
            <a:pPr marL="0" marR="0" lvl="0" indent="2190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be-BY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потребность  в свободе и самостоятельности</a:t>
            </a:r>
            <a:r>
              <a:rPr kumimoji="0" lang="be-BY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  <a:cs typeface="Aharoni" pitchFamily="2" charset="-79"/>
              </a:rPr>
              <a:t> и др.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928802"/>
            <a:ext cx="7353886" cy="3714776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Проблемы </a:t>
            </a:r>
            <a:br>
              <a:rPr lang="ru-RU" b="1" dirty="0" smtClean="0"/>
            </a:br>
            <a:r>
              <a:rPr lang="ru-RU" b="1" dirty="0" smtClean="0"/>
              <a:t>современной семьи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-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снижение уровня брачности;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рост числа разводов;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 наступление депопуляции;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перераспределение материально-экономических функций;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изменение типа взаимоотношений;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острое прохождение кризисных этапов на фоне экономических кризисов;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 дефицит внутрисемейного общения; </a:t>
            </a:r>
            <a:b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be-BY" sz="2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be-BY" sz="2000" dirty="0" smtClean="0">
                <a:solidFill>
                  <a:schemeClr val="tx2">
                    <a:lumMod val="50000"/>
                  </a:schemeClr>
                </a:solidFill>
              </a:rPr>
              <a:t> дезориентация родителей в выполнении воспитательной функции и др.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Рисунок 2" descr="25899.jpg"/>
          <p:cNvPicPr>
            <a:picLocks noChangeAspect="1"/>
          </p:cNvPicPr>
          <p:nvPr/>
        </p:nvPicPr>
        <p:blipFill>
          <a:blip r:embed="rId2"/>
          <a:srcRect l="29555" r="29555"/>
          <a:stretch>
            <a:fillRect/>
          </a:stretch>
        </p:blipFill>
        <p:spPr>
          <a:xfrm rot="948986">
            <a:off x="7428355" y="1775764"/>
            <a:ext cx="1007277" cy="1639441"/>
          </a:xfrm>
          <a:prstGeom prst="rect">
            <a:avLst/>
          </a:prstGeom>
        </p:spPr>
      </p:pic>
      <p:pic>
        <p:nvPicPr>
          <p:cNvPr id="4" name="Содержимое 3" descr="1184-ребено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500174"/>
            <a:ext cx="1704082" cy="1090612"/>
          </a:xfrm>
          <a:prstGeom prst="rect">
            <a:avLst/>
          </a:prstGeom>
        </p:spPr>
      </p:pic>
      <p:pic>
        <p:nvPicPr>
          <p:cNvPr id="5" name="Содержимое 11" descr="TNews755_34_M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5214951"/>
            <a:ext cx="1714512" cy="10852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Семья – это система,</a:t>
            </a:r>
            <a:br>
              <a:rPr lang="ru-RU" b="1" dirty="0" smtClean="0"/>
            </a:br>
            <a:r>
              <a:rPr lang="ru-RU" b="1" dirty="0" smtClean="0"/>
              <a:t>целостная единица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 smtClean="0"/>
              <a:t>Системный подход, который рассматривает семью как систему. </a:t>
            </a:r>
          </a:p>
          <a:p>
            <a:r>
              <a:rPr lang="ru-RU" sz="1800" dirty="0" smtClean="0"/>
              <a:t>Теоретической основой системного взгляда на семью является </a:t>
            </a:r>
            <a:r>
              <a:rPr lang="ru-RU" sz="1800" b="1" dirty="0" smtClean="0"/>
              <a:t>общая теория систем</a:t>
            </a:r>
            <a:r>
              <a:rPr lang="ru-RU" sz="1800" dirty="0" smtClean="0"/>
              <a:t>, которая была разработана в 40-е годы Людвигом фон </a:t>
            </a:r>
            <a:r>
              <a:rPr lang="ru-RU" sz="1800" dirty="0" err="1" smtClean="0"/>
              <a:t>Берталамфи</a:t>
            </a:r>
            <a:r>
              <a:rPr lang="ru-RU" sz="1800" dirty="0" smtClean="0"/>
              <a:t>. </a:t>
            </a:r>
          </a:p>
          <a:p>
            <a:r>
              <a:rPr lang="ru-RU" sz="1800" b="1" dirty="0" smtClean="0"/>
              <a:t>Положения теории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- Целое больше, чем сумма составляющих его частей. </a:t>
            </a:r>
          </a:p>
          <a:p>
            <a:r>
              <a:rPr lang="ru-RU" sz="1800" dirty="0" smtClean="0"/>
              <a:t>- Все элементы и процессы, происходящие внутри семьи, взаимно влияют и взаимообусловливают друг друга. 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671047"/>
          </a:xfrm>
        </p:spPr>
        <p:txBody>
          <a:bodyPr>
            <a:normAutofit fontScale="90000"/>
          </a:bodyPr>
          <a:lstStyle/>
          <a:p>
            <a:pPr>
              <a:lnSpc>
                <a:spcPts val="3840"/>
              </a:lnSpc>
            </a:pPr>
            <a:r>
              <a:rPr lang="ru-RU" b="1" dirty="0" smtClean="0"/>
              <a:t>2 основных закона, </a:t>
            </a:r>
            <a:r>
              <a:rPr lang="ru-RU" sz="3600" dirty="0" smtClean="0"/>
              <a:t>которым </a:t>
            </a:r>
            <a:r>
              <a:rPr lang="ru-RU" sz="3600" b="1" dirty="0" smtClean="0"/>
              <a:t>подчиняется</a:t>
            </a:r>
            <a:r>
              <a:rPr lang="ru-RU" sz="3600" dirty="0" smtClean="0"/>
              <a:t> </a:t>
            </a:r>
            <a:r>
              <a:rPr lang="ru-RU" sz="3600" b="1" dirty="0" smtClean="0"/>
              <a:t>семья</a:t>
            </a:r>
            <a:r>
              <a:rPr lang="ru-RU" sz="3600" dirty="0" smtClean="0"/>
              <a:t> как система :</a:t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3" y="2714620"/>
            <a:ext cx="6967450" cy="3072993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Закон гомеостаза - </a:t>
            </a:r>
            <a:r>
              <a:rPr lang="ru-RU" dirty="0" smtClean="0"/>
              <a:t>любая система стремится сохранить существующее положение любым путём. 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Закон развития – </a:t>
            </a:r>
            <a:r>
              <a:rPr lang="ru-RU" dirty="0" smtClean="0"/>
              <a:t>любая открытая система стремится развиваться и пройти свой путь от начала до завершения.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!!! Законы существуют и действуют одновременно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286676" cy="3143272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1800" b="1" i="1" dirty="0" smtClean="0">
                <a:latin typeface="+mn-lt"/>
              </a:rPr>
              <a:t>Кризис</a:t>
            </a:r>
            <a:r>
              <a:rPr lang="ru-RU" sz="1800" i="1" dirty="0" smtClean="0">
                <a:latin typeface="+mn-lt"/>
              </a:rPr>
              <a:t> </a:t>
            </a:r>
            <a:r>
              <a:rPr lang="ru-RU" sz="1800" b="1" i="1" dirty="0" smtClean="0">
                <a:latin typeface="+mn-lt"/>
              </a:rPr>
              <a:t>-</a:t>
            </a:r>
            <a:r>
              <a:rPr lang="ru-RU" sz="1800" i="1" dirty="0" smtClean="0">
                <a:latin typeface="+mn-lt"/>
              </a:rPr>
              <a:t>  </a:t>
            </a:r>
            <a:r>
              <a:rPr lang="ru-RU" sz="1800" b="1" i="1" dirty="0" smtClean="0">
                <a:latin typeface="+mn-lt"/>
              </a:rPr>
              <a:t>лат. *перелом, переворот, </a:t>
            </a:r>
            <a:br>
              <a:rPr lang="ru-RU" sz="1800" b="1" i="1" dirty="0" smtClean="0">
                <a:latin typeface="+mn-lt"/>
              </a:rPr>
            </a:br>
            <a:r>
              <a:rPr lang="ru-RU" sz="1800" b="1" i="1" dirty="0" smtClean="0">
                <a:latin typeface="+mn-lt"/>
              </a:rPr>
              <a:t>решительная пора переходного состояния.  </a:t>
            </a:r>
            <a:r>
              <a:rPr lang="ru-RU" sz="1800" i="1" dirty="0" smtClean="0">
                <a:latin typeface="+mn-lt"/>
              </a:rPr>
              <a:t/>
            </a:r>
            <a:br>
              <a:rPr lang="ru-RU" sz="1800" i="1" dirty="0" smtClean="0">
                <a:latin typeface="+mn-lt"/>
              </a:rPr>
            </a:br>
            <a:r>
              <a:rPr lang="ru-RU" sz="1800" i="1" dirty="0" smtClean="0">
                <a:latin typeface="+mn-lt"/>
              </a:rPr>
              <a:t/>
            </a:r>
            <a:br>
              <a:rPr lang="ru-RU" sz="1800" i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Кризис  -</a:t>
            </a:r>
            <a:r>
              <a:rPr lang="ru-RU" sz="1800" i="1" dirty="0" smtClean="0">
                <a:latin typeface="+mn-lt"/>
              </a:rPr>
              <a:t> </a:t>
            </a:r>
            <a:br>
              <a:rPr lang="ru-RU" sz="1800" i="1" dirty="0" smtClean="0">
                <a:latin typeface="+mn-lt"/>
              </a:rPr>
            </a:br>
            <a:r>
              <a:rPr lang="ru-RU" sz="1800" i="1" dirty="0" smtClean="0">
                <a:latin typeface="+mn-lt"/>
              </a:rPr>
              <a:t>1.Резкий, крутой перелом в чем-н. </a:t>
            </a:r>
            <a:br>
              <a:rPr lang="ru-RU" sz="1800" i="1" dirty="0" smtClean="0">
                <a:latin typeface="+mn-lt"/>
              </a:rPr>
            </a:br>
            <a:r>
              <a:rPr lang="ru-RU" sz="1800" i="1" dirty="0" smtClean="0">
                <a:latin typeface="+mn-lt"/>
              </a:rPr>
              <a:t>2. Обусловленное противоречиями в развитии общества расстройство экономической жизни. </a:t>
            </a:r>
            <a:br>
              <a:rPr lang="ru-RU" sz="1800" i="1" dirty="0" smtClean="0">
                <a:latin typeface="+mn-lt"/>
              </a:rPr>
            </a:br>
            <a:r>
              <a:rPr lang="ru-RU" sz="1800" i="1" dirty="0" smtClean="0">
                <a:latin typeface="+mn-lt"/>
              </a:rPr>
              <a:t>3. Затруднительное, тяжелое положение (разг.). </a:t>
            </a:r>
            <a:br>
              <a:rPr lang="ru-RU" sz="1800" i="1" dirty="0" smtClean="0">
                <a:latin typeface="+mn-lt"/>
              </a:rPr>
            </a:br>
            <a:r>
              <a:rPr lang="ru-RU" sz="1800" i="1" dirty="0" smtClean="0">
                <a:latin typeface="+mn-lt"/>
              </a:rPr>
              <a:t>(Толковый словарь Ожегова)</a:t>
            </a:r>
            <a:endParaRPr lang="ru-RU" sz="1800" b="1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3500438"/>
            <a:ext cx="6637467" cy="3071834"/>
          </a:xfrm>
        </p:spPr>
        <p:txBody>
          <a:bodyPr>
            <a:normAutofit/>
          </a:bodyPr>
          <a:lstStyle/>
          <a:p>
            <a:r>
              <a:rPr lang="be-BY" sz="1800" b="1" i="1" dirty="0" smtClean="0"/>
              <a:t>Семейный кризис</a:t>
            </a:r>
            <a:r>
              <a:rPr lang="be-BY" sz="1800" b="1" dirty="0" smtClean="0"/>
              <a:t> </a:t>
            </a:r>
            <a:r>
              <a:rPr lang="be-BY" sz="1800" dirty="0" smtClean="0"/>
              <a:t>– </a:t>
            </a:r>
            <a:r>
              <a:rPr lang="be-BY" sz="1800" b="1" dirty="0" smtClean="0"/>
              <a:t>неспособность семьи восстановить стабильное состояние </a:t>
            </a:r>
            <a:r>
              <a:rPr lang="be-BY" sz="1800" dirty="0" smtClean="0"/>
              <a:t>в ситуации постоянного давления тех требований, которые изменят семейную структуру и способы взаимодействия членов семьи (Т.Л. Крюкова)</a:t>
            </a:r>
          </a:p>
          <a:p>
            <a:pPr algn="ctr"/>
            <a:endParaRPr lang="be-BY" b="1" dirty="0" smtClean="0"/>
          </a:p>
          <a:p>
            <a:pPr algn="ctr"/>
            <a:r>
              <a:rPr lang="be-BY" b="1" dirty="0" smtClean="0"/>
              <a:t>Линиии развития семьи в ситуации кризиса</a:t>
            </a:r>
          </a:p>
          <a:p>
            <a:r>
              <a:rPr lang="be-BY" sz="1600" b="1" dirty="0" smtClean="0"/>
              <a:t>Деструктивная                                       Конструктивная</a:t>
            </a:r>
          </a:p>
          <a:p>
            <a:r>
              <a:rPr lang="be-BY" sz="1600" dirty="0" smtClean="0"/>
              <a:t>(распад отношений)                             (развитие отношений)</a:t>
            </a:r>
          </a:p>
          <a:p>
            <a:pPr algn="ctr"/>
            <a:endParaRPr lang="ru-RU" b="1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3714744" y="5715016"/>
            <a:ext cx="428628" cy="214314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643438" y="5715016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6851782" cy="297704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Нормативные кризисы в семье </a:t>
            </a:r>
            <a:r>
              <a:rPr lang="ru-RU" sz="2000" b="1" dirty="0" smtClean="0">
                <a:sym typeface="Symbol"/>
              </a:rPr>
              <a:t></a:t>
            </a:r>
            <a:r>
              <a:rPr lang="ru-RU" sz="2000" b="1" dirty="0" smtClean="0"/>
              <a:t> </a:t>
            </a:r>
            <a:r>
              <a:rPr lang="be-BY" sz="2400" dirty="0" smtClean="0"/>
              <a:t>трудности, связанные с прохождением семьей основных этапов жизненного цикла (переходные моменты между стадиями жизненного цикла)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1142976" y="3929066"/>
            <a:ext cx="6753136" cy="1858547"/>
          </a:xfrm>
        </p:spPr>
        <p:txBody>
          <a:bodyPr>
            <a:normAutofit/>
          </a:bodyPr>
          <a:lstStyle/>
          <a:p>
            <a:r>
              <a:rPr lang="ru-RU" b="1" dirty="0" smtClean="0"/>
              <a:t>Жизненный цикл  семьи </a:t>
            </a:r>
            <a:r>
              <a:rPr lang="ru-RU" dirty="0" smtClean="0"/>
              <a:t>– термин, который  впервые был использован Э. </a:t>
            </a:r>
            <a:r>
              <a:rPr lang="ru-RU" dirty="0" err="1" smtClean="0"/>
              <a:t>Дюваль</a:t>
            </a:r>
            <a:r>
              <a:rPr lang="ru-RU" dirty="0" smtClean="0"/>
              <a:t>, это некая последовательность смены событий и стадий, которые проходит </a:t>
            </a:r>
            <a:r>
              <a:rPr lang="ru-RU" b="1" dirty="0" smtClean="0"/>
              <a:t>любая семья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645" y="1571613"/>
            <a:ext cx="6637468" cy="107156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Ненормативные кризисы </a:t>
            </a:r>
            <a:r>
              <a:rPr lang="ru-RU" dirty="0" smtClean="0"/>
              <a:t>-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2643182"/>
            <a:ext cx="6637467" cy="3144431"/>
          </a:xfrm>
        </p:spPr>
        <p:txBody>
          <a:bodyPr>
            <a:normAutofit/>
          </a:bodyPr>
          <a:lstStyle/>
          <a:p>
            <a:r>
              <a:rPr lang="x-none" smtClean="0"/>
              <a:t>кризис</a:t>
            </a:r>
            <a:r>
              <a:rPr lang="ru-RU" dirty="0" smtClean="0"/>
              <a:t>ы, </a:t>
            </a:r>
            <a:r>
              <a:rPr lang="x-none" smtClean="0"/>
              <a:t> возникновение котор</a:t>
            </a:r>
            <a:r>
              <a:rPr lang="ru-RU" dirty="0" err="1" smtClean="0"/>
              <a:t>ых</a:t>
            </a:r>
            <a:r>
              <a:rPr lang="x-none" smtClean="0"/>
              <a:t> </a:t>
            </a:r>
            <a:r>
              <a:rPr lang="x-none" b="1" smtClean="0"/>
              <a:t>потенциально возможно на любом этапе жизненного цикла семьи</a:t>
            </a:r>
            <a:r>
              <a:rPr lang="x-none" smtClean="0"/>
              <a:t> и связано с переживанием негативных жизненных событий, определяемых </a:t>
            </a:r>
            <a:r>
              <a:rPr lang="x-none" smtClean="0"/>
              <a:t> </a:t>
            </a:r>
            <a:r>
              <a:rPr lang="ru-RU" dirty="0" smtClean="0"/>
              <a:t>членами семьи как </a:t>
            </a:r>
            <a:r>
              <a:rPr lang="x-none" smtClean="0"/>
              <a:t>кризисные</a:t>
            </a:r>
            <a:r>
              <a:rPr lang="x-none" smtClean="0"/>
              <a:t>. </a:t>
            </a:r>
            <a:endParaRPr lang="ru-RU" dirty="0" smtClean="0"/>
          </a:p>
          <a:p>
            <a:r>
              <a:rPr lang="ru-RU" dirty="0" smtClean="0"/>
              <a:t>Понятие связано с жизненным путем семьи.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Стадии жизненного цикла семьи  по Э.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Дювалю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28604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8 стадий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основе такого критерия, как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репродуктивная и воспитательная функции семьи 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Первая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Формирующаяся семья (0–5 лет), детей нет.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Вторая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Детородящая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семья, возраст старшего ребенка до 3-х лет.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Третья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Семья с детьми-дошкольниками, старшему ребенку 3–6 лет.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Четвертая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Семья с детьми-школьниками, старшему ребенку 6-13 лет.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Пятая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Семья с детьми-подростками, старшему ребенку 13–21 год.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Шестая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Семья, «отправляющая»  детей в жизнь.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Седьмая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Супруги зрелого возраста.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Восьмая стадия.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Стареющая семья.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807</TotalTime>
  <Words>590</Words>
  <Application>Microsoft Office PowerPoint</Application>
  <PresentationFormat>Экран (4:3)</PresentationFormat>
  <Paragraphs>96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Остин</vt:lpstr>
      <vt:lpstr>Кризисы  в семье: пережить или расстаться</vt:lpstr>
      <vt:lpstr>  Особенности  современной семьи</vt:lpstr>
      <vt:lpstr>    Проблемы  современной семьи   -снижение уровня брачности;  - рост числа разводов;  - наступление депопуляции;  - перераспределение материально-экономических функций;  - изменение типа взаимоотношений;  - острое прохождение кризисных этапов на фоне экономических кризисов;  - дефицит внутрисемейного общения;  - дезориентация родителей в выполнении воспитательной функции и др. </vt:lpstr>
      <vt:lpstr>Семья – это система, целостная единица</vt:lpstr>
      <vt:lpstr>2 основных закона, которым подчиняется семья как система :  </vt:lpstr>
      <vt:lpstr> Кризис -  лат. *перелом, переворот,  решительная пора переходного состояния.    Кризис  -  1.Резкий, крутой перелом в чем-н.  2. Обусловленное противоречиями в развитии общества расстройство экономической жизни.  3. Затруднительное, тяжелое положение (разг.).  (Толковый словарь Ожегова)</vt:lpstr>
      <vt:lpstr>Нормативные кризисы в семье  трудности, связанные с прохождением семьей основных этапов жизненного цикла (переходные моменты между стадиями жизненного цикла) </vt:lpstr>
      <vt:lpstr>Ненормативные кризисы -  </vt:lpstr>
      <vt:lpstr>Презентация PowerPoint</vt:lpstr>
      <vt:lpstr>Стадии жизненного цикла  по В.А. Сысенко:    - совсем  молодые браки – от 0 до 4 лет совместной жизни; - молодые браки – от 5 до 9 лет; - средние браки – от 10 до 19 лет; - пожилые браки – более 20 лет совместной жизни.   </vt:lpstr>
      <vt:lpstr>   Семья, «отправляющая»  детей в жизнь - этап соответствует кризису середины жизни супругов; - дети редко бывают дома; - неожиданно обостряются старые разногласия и проблемы, решение которых было отложено из-за рождения  и воспитания детей;  - высокая степень тревоги, переживание утраты любви, разочарование, «обесценивание» партнера и снижение чувства субъективной удовлетворенности браком; - супружеские измены и поиск другого партнера; - возрастает число разводов; - разочарование в старом, негативное переосмысление жизненных итогов и попытка «начать жизнь с чистого листа»   !!! разрешение кризиса середины жизни таким образом обусловлено личностной незрелостью и неспособностью к конструктивному разрешению возрастных задач развития на основе мобилизации ресурсов прежней семейной системы</vt:lpstr>
      <vt:lpstr>«Тяжелые» кризисы </vt:lpstr>
      <vt:lpstr>Типология  ненормативных кризисов</vt:lpstr>
      <vt:lpstr>Измена (супружеская неверность, адюльтер (фр. adultere; синоним — прелюбодеяние)  </vt:lpstr>
      <vt:lpstr>Типология измен </vt:lpstr>
      <vt:lpstr>Эксперимент психологов  «секрет счастливого брака»</vt:lpstr>
      <vt:lpstr>Выводы:</vt:lpstr>
      <vt:lpstr>        Источники:   Аронс, К. Развод: крах или новая жизнь? / К.Аронс/ Пер. с англ. −М.: «МИРТ», 1995. Грюгвальд Бернис, Б. Консультирование семьи / Б. Грюгвальд Бернис, В. Макаби Гарольд. − М., Когнито-центр, 2008. Карабанова, О.А. Психология семейных отношений и основы семейного консультирования: Учебное пособие. / О.А.Карабанова. − М., 2004. Кратохвил, С. Психотерапия семейно-сексуальных дисгармоний. / С. Кратохвил. − М., 1991. Психология семейных кризисов / Олиферович Н.И., Зинкевич-Куземкина Т.А., Велента Т.Ф. −СПб: Речь, 2006.      </vt:lpstr>
      <vt:lpstr>Спасибо за внимание!!!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Кризисы в семье</dc:title>
  <dc:creator>Светлана Гончарова</dc:creator>
  <cp:lastModifiedBy>Светлана Гончарова</cp:lastModifiedBy>
  <cp:revision>97</cp:revision>
  <dcterms:created xsi:type="dcterms:W3CDTF">2016-10-11T09:09:00Z</dcterms:created>
  <dcterms:modified xsi:type="dcterms:W3CDTF">2016-12-16T07:36:00Z</dcterms:modified>
</cp:coreProperties>
</file>