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2"/>
  </p:notesMasterIdLst>
  <p:sldIdLst>
    <p:sldId id="256" r:id="rId2"/>
    <p:sldId id="267" r:id="rId3"/>
    <p:sldId id="258" r:id="rId4"/>
    <p:sldId id="260" r:id="rId5"/>
    <p:sldId id="261" r:id="rId6"/>
    <p:sldId id="268" r:id="rId7"/>
    <p:sldId id="307" r:id="rId8"/>
    <p:sldId id="295" r:id="rId9"/>
    <p:sldId id="304" r:id="rId10"/>
    <p:sldId id="272" r:id="rId11"/>
    <p:sldId id="280" r:id="rId12"/>
    <p:sldId id="308" r:id="rId13"/>
    <p:sldId id="310" r:id="rId14"/>
    <p:sldId id="311" r:id="rId15"/>
    <p:sldId id="288" r:id="rId16"/>
    <p:sldId id="287" r:id="rId17"/>
    <p:sldId id="286" r:id="rId18"/>
    <p:sldId id="299" r:id="rId19"/>
    <p:sldId id="285" r:id="rId20"/>
    <p:sldId id="301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15619" autoAdjust="0"/>
    <p:restoredTop sz="94709" autoAdjust="0"/>
  </p:normalViewPr>
  <p:slideViewPr>
    <p:cSldViewPr>
      <p:cViewPr>
        <p:scale>
          <a:sx n="77" d="100"/>
          <a:sy n="77" d="100"/>
        </p:scale>
        <p:origin x="-64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 уровень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Когнитивный</c:v>
                </c:pt>
                <c:pt idx="1">
                  <c:v>Мотивационно-потребностный</c:v>
                </c:pt>
                <c:pt idx="2">
                  <c:v>Деятельностный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0.30000000000000004</c:v>
                </c:pt>
                <c:pt idx="1">
                  <c:v>0.35000000000000003</c:v>
                </c:pt>
                <c:pt idx="2">
                  <c:v>0.25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уровень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Когнитивный</c:v>
                </c:pt>
                <c:pt idx="1">
                  <c:v>Мотивационно-потребностный</c:v>
                </c:pt>
                <c:pt idx="2">
                  <c:v>Деятельностный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0.58000000000000007</c:v>
                </c:pt>
                <c:pt idx="1">
                  <c:v>0.5</c:v>
                </c:pt>
                <c:pt idx="2">
                  <c:v>0.63000000000000012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 уровень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Когнитивный</c:v>
                </c:pt>
                <c:pt idx="1">
                  <c:v>Мотивационно-потребностный</c:v>
                </c:pt>
                <c:pt idx="2">
                  <c:v>Деятельностный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0.12000000000000001</c:v>
                </c:pt>
                <c:pt idx="1">
                  <c:v>0.15000000000000002</c:v>
                </c:pt>
                <c:pt idx="2">
                  <c:v>0.11000000000000001</c:v>
                </c:pt>
              </c:numCache>
            </c:numRef>
          </c:val>
        </c:ser>
        <c:axId val="64503808"/>
        <c:axId val="64505344"/>
      </c:barChart>
      <c:catAx>
        <c:axId val="64503808"/>
        <c:scaling>
          <c:orientation val="minMax"/>
        </c:scaling>
        <c:axPos val="b"/>
        <c:tickLblPos val="nextTo"/>
        <c:crossAx val="64505344"/>
        <c:crosses val="autoZero"/>
        <c:auto val="1"/>
        <c:lblAlgn val="ctr"/>
        <c:lblOffset val="100"/>
      </c:catAx>
      <c:valAx>
        <c:axId val="64505344"/>
        <c:scaling>
          <c:orientation val="minMax"/>
        </c:scaling>
        <c:axPos val="l"/>
        <c:majorGridlines/>
        <c:numFmt formatCode="0%" sourceLinked="1"/>
        <c:tickLblPos val="nextTo"/>
        <c:crossAx val="645038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 уровень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Когнитивный</c:v>
                </c:pt>
                <c:pt idx="1">
                  <c:v>Мотивационно-потрбностный</c:v>
                </c:pt>
                <c:pt idx="2">
                  <c:v>Деятельностный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0.25</c:v>
                </c:pt>
                <c:pt idx="1">
                  <c:v>0.30000000000000004</c:v>
                </c:pt>
                <c:pt idx="2">
                  <c:v>0.2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уровень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Когнитивный</c:v>
                </c:pt>
                <c:pt idx="1">
                  <c:v>Мотивационно-потрбностный</c:v>
                </c:pt>
                <c:pt idx="2">
                  <c:v>Деятельностный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0.58000000000000007</c:v>
                </c:pt>
                <c:pt idx="1">
                  <c:v>0.54</c:v>
                </c:pt>
                <c:pt idx="2">
                  <c:v>0.70000000000000007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 уровень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Когнитивный</c:v>
                </c:pt>
                <c:pt idx="1">
                  <c:v>Мотивационно-потрбностный</c:v>
                </c:pt>
                <c:pt idx="2">
                  <c:v>Деятельностный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0.17</c:v>
                </c:pt>
                <c:pt idx="1">
                  <c:v>0.16</c:v>
                </c:pt>
                <c:pt idx="2">
                  <c:v>0.1</c:v>
                </c:pt>
              </c:numCache>
            </c:numRef>
          </c:val>
        </c:ser>
        <c:axId val="65165952"/>
        <c:axId val="65175936"/>
      </c:barChart>
      <c:catAx>
        <c:axId val="65165952"/>
        <c:scaling>
          <c:orientation val="minMax"/>
        </c:scaling>
        <c:axPos val="b"/>
        <c:tickLblPos val="nextTo"/>
        <c:crossAx val="65175936"/>
        <c:crosses val="autoZero"/>
        <c:auto val="1"/>
        <c:lblAlgn val="ctr"/>
        <c:lblOffset val="100"/>
      </c:catAx>
      <c:valAx>
        <c:axId val="65175936"/>
        <c:scaling>
          <c:orientation val="minMax"/>
        </c:scaling>
        <c:axPos val="l"/>
        <c:majorGridlines/>
        <c:numFmt formatCode="0%" sourceLinked="1"/>
        <c:tickLblPos val="nextTo"/>
        <c:crossAx val="651659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 уровень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Когнитивный</c:v>
                </c:pt>
                <c:pt idx="1">
                  <c:v>Мотивационно-потребностный</c:v>
                </c:pt>
                <c:pt idx="2">
                  <c:v>Деятельностный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0.30000000000000004</c:v>
                </c:pt>
                <c:pt idx="1">
                  <c:v>0.35000000000000003</c:v>
                </c:pt>
                <c:pt idx="2">
                  <c:v>0.2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уровень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Когнитивный</c:v>
                </c:pt>
                <c:pt idx="1">
                  <c:v>Мотивационно-потребностный</c:v>
                </c:pt>
                <c:pt idx="2">
                  <c:v>Деятельностный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0.60000000000000009</c:v>
                </c:pt>
                <c:pt idx="1">
                  <c:v>0.5</c:v>
                </c:pt>
                <c:pt idx="2">
                  <c:v>0.70000000000000007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 уровень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Когнитивный</c:v>
                </c:pt>
                <c:pt idx="1">
                  <c:v>Мотивационно-потребностный</c:v>
                </c:pt>
                <c:pt idx="2">
                  <c:v>Деятельностный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0.1</c:v>
                </c:pt>
                <c:pt idx="1">
                  <c:v>0.15000000000000002</c:v>
                </c:pt>
                <c:pt idx="2">
                  <c:v>0.1</c:v>
                </c:pt>
              </c:numCache>
            </c:numRef>
          </c:val>
        </c:ser>
        <c:axId val="64955904"/>
        <c:axId val="64957440"/>
      </c:barChart>
      <c:catAx>
        <c:axId val="64955904"/>
        <c:scaling>
          <c:orientation val="minMax"/>
        </c:scaling>
        <c:axPos val="b"/>
        <c:tickLblPos val="nextTo"/>
        <c:crossAx val="64957440"/>
        <c:crosses val="autoZero"/>
        <c:auto val="1"/>
        <c:lblAlgn val="ctr"/>
        <c:lblOffset val="100"/>
      </c:catAx>
      <c:valAx>
        <c:axId val="64957440"/>
        <c:scaling>
          <c:orientation val="minMax"/>
        </c:scaling>
        <c:axPos val="l"/>
        <c:majorGridlines/>
        <c:numFmt formatCode="0%" sourceLinked="1"/>
        <c:tickLblPos val="nextTo"/>
        <c:crossAx val="649559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 уровень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Когнитивный</c:v>
                </c:pt>
                <c:pt idx="1">
                  <c:v>Мотивационно-потрбностный</c:v>
                </c:pt>
                <c:pt idx="2">
                  <c:v>Деятельностный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0.45</c:v>
                </c:pt>
                <c:pt idx="1">
                  <c:v>0.49000000000000005</c:v>
                </c:pt>
                <c:pt idx="2">
                  <c:v>0.36000000000000004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уровень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Когнитивный</c:v>
                </c:pt>
                <c:pt idx="1">
                  <c:v>Мотивационно-потрбностный</c:v>
                </c:pt>
                <c:pt idx="2">
                  <c:v>Деятельностный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0.55000000000000004</c:v>
                </c:pt>
                <c:pt idx="1">
                  <c:v>0.51</c:v>
                </c:pt>
                <c:pt idx="2">
                  <c:v>0.64000000000000012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 уровень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Когнитивный</c:v>
                </c:pt>
                <c:pt idx="1">
                  <c:v>Мотивационно-потрбностный</c:v>
                </c:pt>
                <c:pt idx="2">
                  <c:v>Деятельностный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axId val="65007616"/>
        <c:axId val="65009152"/>
      </c:barChart>
      <c:catAx>
        <c:axId val="65007616"/>
        <c:scaling>
          <c:orientation val="minMax"/>
        </c:scaling>
        <c:axPos val="b"/>
        <c:tickLblPos val="nextTo"/>
        <c:crossAx val="65009152"/>
        <c:crosses val="autoZero"/>
        <c:auto val="1"/>
        <c:lblAlgn val="ctr"/>
        <c:lblOffset val="100"/>
      </c:catAx>
      <c:valAx>
        <c:axId val="65009152"/>
        <c:scaling>
          <c:orientation val="minMax"/>
        </c:scaling>
        <c:axPos val="l"/>
        <c:majorGridlines/>
        <c:numFmt formatCode="0%" sourceLinked="1"/>
        <c:tickLblPos val="nextTo"/>
        <c:crossAx val="6500761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A01B45-8534-4580-ABCD-5F13D7A07755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3C336-BACE-49BC-9A03-A40E8C810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B1178-441F-4749-A11F-032B541E9D5A}" type="datetime1">
              <a:rPr lang="ru-RU" smtClean="0"/>
              <a:pPr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РАЗВИТИЕ ТВОРЧЕСКОЙ АКТИВНОСТИ МЛАДШИХ ШКОЛЬНИКОВ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CD4B-BC81-4096-BCF6-B2BF2D59B370}" type="datetime1">
              <a:rPr lang="ru-RU" smtClean="0"/>
              <a:pPr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РАЗВИТИЕ ТВОРЧЕСКОЙ АКТИВНОСТИ МЛАДШИХ ШКОЛЬНИКОВ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7CB35-77F7-47BF-B6E2-1F8E999D196A}" type="datetime1">
              <a:rPr lang="ru-RU" smtClean="0"/>
              <a:pPr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РАЗВИТИЕ ТВОРЧЕСКОЙ АКТИВНОСТИ МЛАДШИХ ШКОЛЬНИКОВ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41B5E-3871-47C9-875D-CE25DE654FF8}" type="datetime1">
              <a:rPr lang="ru-RU" smtClean="0"/>
              <a:pPr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РАЗВИТИЕ ТВОРЧЕСКОЙ АКТИВНОСТИ МЛАДШИХ ШКОЛЬНИКОВ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3BB4-5189-4FA2-9DE5-113E742211EA}" type="datetime1">
              <a:rPr lang="ru-RU" smtClean="0"/>
              <a:pPr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РАЗВИТИЕ ТВОРЧЕСКОЙ АКТИВНОСТИ МЛАДШИХ ШКОЛЬНИКОВ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28B7-954F-4479-8748-06860926C4F4}" type="datetime1">
              <a:rPr lang="ru-RU" smtClean="0"/>
              <a:pPr/>
              <a:t>14.12.2016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РАЗВИТИЕ ТВОРЧЕСКОЙ АКТИВНОСТИ МЛАДШИХ ШКОЛЬНИКОВ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E53A-CE6D-4948-9BEB-7CF46F5D7212}" type="datetime1">
              <a:rPr lang="ru-RU" smtClean="0"/>
              <a:pPr/>
              <a:t>14.12.2016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РАЗВИТИЕ ТВОРЧЕСКОЙ АКТИВНОСТИ МЛАДШИХ ШКОЛЬНИКОВ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1247-09A2-41E3-AD44-A25D6C6A479E}" type="datetime1">
              <a:rPr lang="ru-RU" smtClean="0"/>
              <a:pPr/>
              <a:t>14.12.2016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РАЗВИТИЕ ТВОРЧЕСКОЙ АКТИВНОСТИ МЛАДШИХ ШКОЛЬНИКОВ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5CDD8-C884-4FDA-9910-A39AC6876000}" type="datetime1">
              <a:rPr lang="ru-RU" smtClean="0"/>
              <a:pPr/>
              <a:t>14.12.2016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РАЗВИТИЕ ТВОРЧЕСКОЙ АКТИВНОСТИ МЛАДШИХ ШКОЛЬНИКОВ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10E3-C04B-48E8-8C1F-E14D5C6DB7A5}" type="datetime1">
              <a:rPr lang="ru-RU" smtClean="0"/>
              <a:pPr/>
              <a:t>14.12.2016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РАЗВИТИЕ ТВОРЧЕСКОЙ АКТИВНОСТИ МЛАДШИХ ШКОЛЬНИКОВ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0BF3-C2CD-4DA3-A052-64AA9D444B1C}" type="datetime1">
              <a:rPr lang="ru-RU" smtClean="0"/>
              <a:pPr/>
              <a:t>14.12.2016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РАЗВИТИЕ ТВОРЧЕСКОЙ АКТИВНОСТИ МЛАДШИХ ШКОЛЬНИКОВ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0A9E9-0A8D-45B7-8627-99CD587624DB}" type="datetime1">
              <a:rPr lang="ru-RU" smtClean="0"/>
              <a:pPr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РАЗВИТИЕ ТВОРЧЕСКОЙ АКТИВНОСТИ МЛАДШИХ ШКОЛЬНИКОВ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57FB3-D9E5-463D-A8BA-EDA7FA7E2D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500043"/>
            <a:ext cx="8429684" cy="464347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ТВОРЧЕСКОЙ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АКТИВНОСТИ</a:t>
            </a:r>
            <a:b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МЛАДШИХ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ШКОЛЬНИКОВ 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ОСНОВЕ 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ИНДИВИДУАЛЬНОГО ПОДХОДА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НА УРОКАХ 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ЛИТЕРАТУРНОГО ЧТЕНИЯ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4714884"/>
            <a:ext cx="6429420" cy="1643074"/>
          </a:xfrm>
        </p:spPr>
        <p:txBody>
          <a:bodyPr>
            <a:noAutofit/>
          </a:bodyPr>
          <a:lstStyle/>
          <a:p>
            <a:pPr algn="l"/>
            <a:endParaRPr lang="ru-RU" sz="105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105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105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Новородская Инесса Геннадьевна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Цель индивидуального подхода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 подметить в каждом ученике его сильную сторону и позволить ей претвориться в жизнь </a:t>
            </a: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Задача учителя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  увидеть индивидуальность своего ученика и сохранить ее, помочь ребенку поверить в свои силы, обеспечить его максимальное развитие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5720" y="6000768"/>
            <a:ext cx="7000924" cy="428629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ТВОРЧЕСКОЙ АКТИВНОСТИ МЛАДШИХ ШКОЛЬНИКОВ НА ОСНОВЕ ИНДИВИДУАЛЬНОГО ПОДХОДА НА УРОКАХ ЛИТЕРАТУРНОГО ЧТЕНИЯ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200026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ГЛАВА 2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МЕТОДИКА РАЗВИТИЯ ТВОРЧЕСКОЙ АКТИВНОСТИ МЛАДШИХ ШКОЛЬНИКОВ НА ОСНОВЕ                               ИНДИВИДУАЛЬНОГО ПОДХОДА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7901014" cy="3554419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Способы  развития   и    организация    процесса    творческой  активности младших школьников на основе индивидуального подхода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Опытно-экспериментальная работа по развитию творческой   активности младших школьников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85720" y="6143645"/>
            <a:ext cx="7000924" cy="35719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ТВОРЧЕСКОЙ АКТИВНОСТИ МЛАДШИХ ШКОЛЬНИКОВ НА ОСНОВЕ ИНДИВИДУАЛЬНОГО ПОДХОДА НА УРОКАХ ЛИТЕРАТУРНОГО ЧТЕНИЯ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Условия для развития творческой активности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благоприятной психологической обстановки, атмосферы взаимопонимания и уважения, поощрение инициативы и самостоятельности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стимулирование интереса к творческой деятельности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заданий творческого характера различных для учащихся с разным уровнем подготовленности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85720" y="6143644"/>
            <a:ext cx="7000924" cy="36512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ТВОРЧЕСКОЙ АКТИВНОСТИ МЛАДШИХ ШКОЛЬНИКОВ НА ОСНОВЕ ИНДИВИДУАЛЬНОГО ПОДХОДА НА УРОКАХ ЛИТЕРАТУРНОГО ЧТЕНИЯ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Распределение учащихся по уровню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творческой активности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(первый констатирующий эксперимент)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Контрольный класс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Экспериментальный класс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85720" y="6143644"/>
            <a:ext cx="7000924" cy="36512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ТВОРЧЕСКОЙ АКТИВНОСТИ МЛАДШИХ ШКОЛЬНИКОВ НА ОСНОВЕ ИНДИВИДУАЛЬНОГО ПОДХОДА НА УРОКАХ ЛИТЕРАТУРНОГО ЧТЕНИЯ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Распределение учащихся по уровню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творческой активности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(второй констатирующий эксперимент)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Контрольный класс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Экспериментальный класс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85720" y="6143644"/>
            <a:ext cx="7000924" cy="36512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ТВОРЧЕСКОЙ АКТИВНОСТИ МЛАДШИХ ШКОЛЬНИКОВ НА ОСНОВЕ ИНДИВИДУАЛЬНОГО ПОДХОДА НА УРОКАХ ЛИТЕРАТУРНОГО ЧТЕНИЯ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828916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1</a:t>
            </a:r>
          </a:p>
          <a:p>
            <a:pPr>
              <a:lnSpc>
                <a:spcPct val="110000"/>
              </a:lnSpc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Раскрыть сущность и содержание творческой активности учащихся 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3-4 классов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86116" y="1600200"/>
            <a:ext cx="5643602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Творческая активность является интегрированным качеством, базирующемся на потребностях в творческом самовыражении, приводящее к рождению творческих замыслов, к их воплощению в реальность, уверенности в своих возможностях, инициативности,  самостоятельности,                       развитости мышления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5720" y="6143645"/>
            <a:ext cx="7000924" cy="35719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ТВОРЧЕСКОЙ АКТИВНОСТИ МЛАДШИХ ШКОЛЬНИКОВ НА ОСНОВЕ ИНДИВИДУАЛЬНОГО ПОДХОДА НА УРОКАХ ЛИТЕРАТУРНОГО ЧТЕНИЯ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14734" cy="4525963"/>
          </a:xfrm>
        </p:spPr>
        <p:txBody>
          <a:bodyPr/>
          <a:lstStyle/>
          <a:p>
            <a:pPr>
              <a:buNone/>
            </a:pP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2 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Определить сущность индивидуального подхода на уроках литературного чтения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29124" y="1600200"/>
            <a:ext cx="425767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Реализация индивидуального  подхода в обучении младших школьников является одним из способов развития творческой активности учащихся</a:t>
            </a:r>
          </a:p>
          <a:p>
            <a:endParaRPr lang="ru-RU" sz="300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5720" y="6143645"/>
            <a:ext cx="7000924" cy="35719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ТВОРЧЕСКОЙ АКТИВНОСТИ МЛАДШИХ ШКОЛЬНИКОВ НА ОСНОВЕ ИНДИВИДУАЛЬНОГО ПОДХОДА НА УРОКАХ ЛИТЕРАТУРНОГО ЧТЕНИЯ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43362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3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Выявить способы развития творческой активности учащихся 3-4 классов  на основе индивидуального подхода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29124" y="1600200"/>
            <a:ext cx="4257676" cy="4525963"/>
          </a:xfrm>
        </p:spPr>
        <p:txBody>
          <a:bodyPr>
            <a:normAutofit fontScale="92500" lnSpcReduction="20000"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Индивидуализация и дифференциация должны присутствовать на каждом уроке для повышения эффективности процесса обучения. Наиболее эффективной является дифференциация учебных заданий по уровню творчества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5720" y="6143645"/>
            <a:ext cx="7000924" cy="35719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ТВОРЧЕСКОЙ АКТИВНОСТИ МЛАДШИХ ШКОЛЬНИКОВ НА ОСНОВЕ ИНДИВИДУАЛЬНОГО ПОДХОДА НА УРОКАХ ЛИТЕРАТУРНОГО ЧТЕНИЯ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b="1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00108"/>
            <a:ext cx="3971924" cy="5126055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5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4</a:t>
            </a:r>
          </a:p>
          <a:p>
            <a:pPr>
              <a:buNone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Разработать, апробировать и выявить результативность  системы заданий для осуществления целенаправленной работы по развитию творческой активности учащихся 3-4 классов на основе индивидуального подхода на уроках литературного чтения и провести диагностику развития  творческой активности учащихся 3-4 классов</a:t>
            </a:r>
            <a:endParaRPr lang="ru-RU" sz="5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71934" y="1071546"/>
            <a:ext cx="4857784" cy="505461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Использование индивидуального подхода на уроках способствует развитию творческой активности учащихся при соблюдении следующих педагогических условий: создание благоприятной психологической обстановки, атмосферы взаимопонимания и уважения, поощрение инициативы и самостоятельности; стимулирование интереса к творческой деятельности; использование заданий творческого характера различных для учащихся с разным уровнем подготовленности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5720" y="6143644"/>
            <a:ext cx="7000924" cy="357189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ТВОРЧЕСКОЙ АКТИВНОСТИ МЛАДШИХ ШКОЛЬНИКОВ НА ОСНОВЕ ИНДИВИДУАЛЬНОГО ПОДХОДА НА УРОКАХ ЛИТЕРАТУРНОГО ЧТЕНИЯ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" name="Содержимое 14" descr="2187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13442" b="1179"/>
          <a:stretch>
            <a:fillRect/>
          </a:stretch>
        </p:blipFill>
        <p:spPr>
          <a:xfrm>
            <a:off x="1000100" y="3071810"/>
            <a:ext cx="3495732" cy="3169984"/>
          </a:xfrm>
        </p:spPr>
      </p:pic>
      <p:pic>
        <p:nvPicPr>
          <p:cNvPr id="16" name="Содержимое 15" descr="img18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t="17702" r="8969" b="23289"/>
          <a:stretch>
            <a:fillRect/>
          </a:stretch>
        </p:blipFill>
        <p:spPr>
          <a:xfrm>
            <a:off x="357158" y="214290"/>
            <a:ext cx="4970295" cy="2857520"/>
          </a:xfr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85720" y="6143645"/>
            <a:ext cx="7000924" cy="35719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ТВОРЧЕСКОЙ АКТИВНОСТИ МЛАДШИХ ШКОЛЬНИКОВ НА ОСНОВЕ ИНДИВИДУАЛЬНОГО ПОДХОДА НА УРОКАХ ЛИТЕРАТУРНОГО ЧТЕНИЯ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19</a:t>
            </a:fld>
            <a:endParaRPr lang="ru-RU"/>
          </a:p>
        </p:txBody>
      </p:sp>
      <p:pic>
        <p:nvPicPr>
          <p:cNvPr id="7" name="Содержимое 6" descr="дети в школе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2357430"/>
            <a:ext cx="4038600" cy="26633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85720" y="857232"/>
            <a:ext cx="8358246" cy="571504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теоретически обосновать и экспериментально проверить реализацию индивидуального подхода к учащимся на уроках литературного чтения</a:t>
            </a: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Объект исследования: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процесс применения индивидуального  подхода к учащимся 3-4 классов на уроках литературного чтения</a:t>
            </a: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Предмет исследования: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развитие творческой активности учащихся 3-4 классов на уроках литературного чтения на основе индивидуального  подхода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714348" y="6000768"/>
            <a:ext cx="6357982" cy="500066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ТВОРЧЕСКОЙ АКТИВНОСТИ МЛАДШИХ ШКОЛЬНИКОВ НА ОСНОВЕ ИНДИВИДУАЛЬНОГО ПОДХОДА НА УРОКАХ ЛИТЕРАТУРНОГО ЧТЕНИЯ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500043"/>
            <a:ext cx="8429684" cy="464347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ТВОРЧЕСКОЙ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АКТИВНОСТИ</a:t>
            </a:r>
            <a:b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МЛАДШИХ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ШКОЛЬНИКОВ 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ОСНОВЕ 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ИНДИВИДУАЛЬНОГО ПОДХОДА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на уроках литературного чтения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4714884"/>
            <a:ext cx="6429420" cy="1643074"/>
          </a:xfrm>
        </p:spPr>
        <p:txBody>
          <a:bodyPr>
            <a:noAutofit/>
          </a:bodyPr>
          <a:lstStyle/>
          <a:p>
            <a:pPr algn="l"/>
            <a:endParaRPr lang="ru-RU" sz="105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Новородская Инесса Геннадьевна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115328" cy="5126055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Раскрыть сущность и содержание творческой активности учащихся 3-4 классов </a:t>
            </a:r>
          </a:p>
          <a:p>
            <a:pPr lvl="0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2. Определить сущность индивидуального подхода на уроках литературного чтения</a:t>
            </a:r>
          </a:p>
          <a:p>
            <a:pPr lvl="0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3. Выявить способы развития творческой активности учащихся 3-4 классов  на основе индивидуального подхода</a:t>
            </a:r>
          </a:p>
          <a:p>
            <a:pPr lvl="0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4. Разработать, апробировать и выявить результативность  системы заданий для осуществления целенаправленной работы по развитию творческой активности учащихся 3-4 классов на основе индивидуального подхода на уроках литературного чтения и провести диагностику развития  творческой активности учащихся 3-4 классов</a:t>
            </a:r>
          </a:p>
          <a:p>
            <a:pPr lvl="0">
              <a:buNone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7158" y="6000768"/>
            <a:ext cx="6929486" cy="571504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ТВОРЧЕСКОЙ АКТИВНОСТИ МЛАДШИХ ШКОЛЬНИКОВ НА ОСНОВЕ ИНДИВИДУАЛЬНОГО ПОДХОДА НА УРОКАХ ЛИТЕРАТУРНОГО ЧТЕНИЯ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Гипотеза исследования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401080" cy="4911741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развитие творческой активности учащихся        3-4 классов на уроках литературного чтения будет эффективно, если:</a:t>
            </a:r>
          </a:p>
          <a:p>
            <a:pPr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создаётся подлинно творческая атмосфера, способствующая свободному проявлению творческого мышления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ребенка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300">
                <a:latin typeface="Times New Roman" pitchFamily="18" charset="0"/>
                <a:cs typeface="Times New Roman" pitchFamily="18" charset="0"/>
              </a:rPr>
              <a:t>обеспечивается </a:t>
            </a:r>
            <a:r>
              <a:rPr lang="ru-RU" sz="3300" smtClean="0">
                <a:latin typeface="Times New Roman" pitchFamily="18" charset="0"/>
                <a:cs typeface="Times New Roman" pitchFamily="18" charset="0"/>
              </a:rPr>
              <a:t>включение учащихся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3-4 классов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в творческую деятельность, в процессе которой активно решаются творческие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– осуществляется выбор форм и методов развития творческой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активности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7158" y="6143645"/>
            <a:ext cx="6929486" cy="35719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ТВОРЧЕСКОЙ АКТИВНОСТИ МЛАДШИХ ШКОЛЬНИКОВ НА ОСНОВЕ ИНДИВИДУАЛЬНОГО ПОДХОДА НА УРОКАХ ЛИТЕРАТУРНОГО ЧТЕНИЯ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Методы исследования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720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 анализ психолого-педагогической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литературы по проблеме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исследования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– педагогическое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наблюдение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тестирование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– психолого-педагогический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эксперимент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– математическая обработках данных экспериментального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исследования</a:t>
            </a:r>
          </a:p>
          <a:p>
            <a:pPr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Базой исследования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является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ГУО «Средняя школа № 49  г. Минска»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5720" y="6143644"/>
            <a:ext cx="7000924" cy="35719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ТВОРЧЕСКОЙ АКТИВНОСТИ МЛАДШИХ ШКОЛЬНИКОВ НА ОСНОВЕ ИНДИВИДУАЛЬНОГО ПОДХОДА НА УРОКАХ ЛИТЕРАТУРНОГО ЧТЕНИЯ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250033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Глава 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ТЕОРЕТИЧЕСКИЕ ОСНОВЫ РАЗВИТИЯ ТВОРЧЕСКОЙ АКТИВНОСТИ МЛАДШЕГО ШКОЛЬНИКА КАК  ЛИЧНОСТНО -ОБРАЗУЮЩЕГО КАЧЕСТВА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143248"/>
            <a:ext cx="8429684" cy="2982915"/>
          </a:xfrm>
        </p:spPr>
        <p:txBody>
          <a:bodyPr>
            <a:normAutofit/>
          </a:bodyPr>
          <a:lstStyle/>
          <a:p>
            <a:pPr lvl="1" algn="just">
              <a:buNone/>
            </a:pPr>
            <a:r>
              <a:rPr lang="ru-RU" dirty="0" smtClean="0"/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Развитие творческой активности как качество творческой личности младшего школьника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Индивидуальный подход к учащимся в процессе развития творческой активности школьников</a:t>
            </a:r>
          </a:p>
          <a:p>
            <a:pPr lvl="1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Литературное творчество школьников как условие развития творческой активности</a:t>
            </a:r>
          </a:p>
          <a:p>
            <a:pPr lvl="1"/>
            <a:endParaRPr lang="ru-RU" b="1" dirty="0" smtClean="0"/>
          </a:p>
          <a:p>
            <a:pPr lvl="1"/>
            <a:endParaRPr lang="ru-RU" sz="2400" dirty="0" smtClean="0"/>
          </a:p>
          <a:p>
            <a:pPr marL="514350" indent="-514350" algn="just">
              <a:buAutoNum type="arabicPeriod"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5720" y="6072206"/>
            <a:ext cx="7000924" cy="500066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ТВОРЧЕСКОЙ АКТИВНОСТИ МЛАДШИХ ШКОЛЬНИКОВ НА ОСНОВЕ ИНДИВИДУАЛЬНОГО ПОДХОДА НА УРОКАХ ЛИТЕРАТУРНОГО ЧТЕНИЯ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57166"/>
            <a:ext cx="4040188" cy="1000131"/>
          </a:xfrm>
        </p:spPr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ТВОРЧЕСТВО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000108"/>
            <a:ext cx="4257676" cy="512605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– это высшая ступень 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психической  активности, 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самостоятельности, 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способность  создавать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новое, оригинальное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– это созидание, 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деятельность, результатом 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которой является создание 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новых материальных и 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духовных ценностей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285728"/>
            <a:ext cx="4041775" cy="1143008"/>
          </a:xfrm>
        </p:spPr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АКТИВНОСТЬ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000108"/>
            <a:ext cx="4041775" cy="512605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ru-RU" dirty="0" smtClean="0"/>
              <a:t>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это качество личности, выраженное в усиленной деятельности, во внешнем проявлении взглядов и убеждений,  </a:t>
            </a:r>
          </a:p>
          <a:p>
            <a:pPr>
              <a:lnSpc>
                <a:spcPct val="12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выражающее степень интенсивности ее деятельности</a:t>
            </a:r>
          </a:p>
          <a:p>
            <a:pPr>
              <a:lnSpc>
                <a:spcPct val="120000"/>
              </a:lnSpc>
            </a:pPr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7158" y="6143644"/>
            <a:ext cx="6858048" cy="36512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ТВОРЧЕСКОЙ АКТИВНОСТИ МЛАДШИХ ШКОЛЬНИКОВ НА ОСНОВЕ ИНДИВИДУАЛЬНОГО ПОДХОДА НА УРОКАХ ЛИТЕРАТУРНОГО ЧТЕНИЯ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ТВОРЧЕСКАЯ АКТИВНОСТЬ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285720" y="1285860"/>
            <a:ext cx="8215370" cy="484030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является интегрированным качеством, базирующемся на потребностях в творческом самовыражении, преобразовательном отношении личности к окружающей действительности, как на интенсивной плодотворной работе по созданию нового, оригинального, так и на способности к рождению творческих замыслов, к их воплощению в реальность, уверенности в своих возможностях, инициативности,                              самостоятельности, развитости мышления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285720" y="6143645"/>
            <a:ext cx="6929486" cy="35719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ТВОРЧЕСКОЙ АКТИВНОСТИ МЛАДШИХ ШКОЛЬНИКОВ НА ОСНОВЕ ИНДИВИДУАЛЬНОГО ПОДХОДА НА УРОКАХ ЛИТЕРАТУРНОГО ЧТЕНИЯ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ИНДИВИДУАЛЬНЫЙ ПОДХОД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7972452" cy="4768865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 принцип отечественной педагогики, согласно которому в учебно-воспитательной работе в классе достигается педагогическое взаимодействие с каждым ребенком, основанное на знании его черт личности и условий жизни. Каждый ребенок представляет собой неповторимую индивидуальность с присущими только ей особенностями. Формирование всесторонне развитого человека возможно только в том случае, если в процессе обучения и воспитания будут учитываться индивидуальные особенности каждого школьника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57158" y="6143645"/>
            <a:ext cx="7000924" cy="35719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ТВОРЧЕСКОЙ АКТИВНОСТИ МЛАДШИХ ШКОЛЬНИКОВ НА ОСНОВЕ ИНДИВИДУАЛЬНОГО ПОДХОДА НА УРОКАХ ЛИТЕРАТУРНОГО ЧТЕНИЯ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57FB3-D9E5-463D-A8BA-EDA7FA7E2DF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769</TotalTime>
  <Words>945</Words>
  <Application>Microsoft Office PowerPoint</Application>
  <PresentationFormat>Экран (4:3)</PresentationFormat>
  <Paragraphs>122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РАЗВИТИЕ  ТВОРЧЕСКОЙ АКТИВНОСТИ МЛАДШИХ ШКОЛЬНИКОВ  НА ОСНОВЕ  ИНДИВИДУАЛЬНОГО ПОДХОДА  НА УРОКАХ  ЛИТЕРАТУРНОГО ЧТЕНИЯ </vt:lpstr>
      <vt:lpstr>Цель</vt:lpstr>
      <vt:lpstr> Задачи  </vt:lpstr>
      <vt:lpstr>Гипотеза исследования:</vt:lpstr>
      <vt:lpstr>Методы исследования:  </vt:lpstr>
      <vt:lpstr> Глава 1 ТЕОРЕТИЧЕСКИЕ ОСНОВЫ РАЗВИТИЯ ТВОРЧЕСКОЙ АКТИВНОСТИ МЛАДШЕГО ШКОЛЬНИКА КАК  ЛИЧНОСТНО -ОБРАЗУЮЩЕГО КАЧЕСТВА </vt:lpstr>
      <vt:lpstr>Слайд 7</vt:lpstr>
      <vt:lpstr>ТВОРЧЕСКАЯ АКТИВНОСТЬ </vt:lpstr>
      <vt:lpstr>ИНДИВИДУАЛЬНЫЙ ПОДХОД </vt:lpstr>
      <vt:lpstr>Слайд 10</vt:lpstr>
      <vt:lpstr>ГЛАВА 2  МЕТОДИКА РАЗВИТИЯ ТВОРЧЕСКОЙ АКТИВНОСТИ МЛАДШИХ ШКОЛЬНИКОВ НА ОСНОВЕ                               ИНДИВИДУАЛЬНОГО ПОДХОДА</vt:lpstr>
      <vt:lpstr>Условия для развития творческой активности</vt:lpstr>
      <vt:lpstr>Распределение учащихся по уровню сформированности творческой активности  (первый констатирующий эксперимент)</vt:lpstr>
      <vt:lpstr>Распределение учащихся по уровню сформированности творческой активности  (второй констатирующий эксперимент)</vt:lpstr>
      <vt:lpstr>ВЫВОДЫ</vt:lpstr>
      <vt:lpstr>ВЫВОДЫ</vt:lpstr>
      <vt:lpstr>ВЫВОДЫ</vt:lpstr>
      <vt:lpstr>ВЫВОДЫ</vt:lpstr>
      <vt:lpstr>Слайд 19</vt:lpstr>
      <vt:lpstr>РАЗВИТИЕ  ТВОРЧЕСКОЙ АКТИВНОСТИ МЛАДШИХ ШКОЛЬНИКОВ  НА ОСНОВЕ  ИНДИВИДУАЛЬНОГО ПОДХОДА  на уроках литературного чтения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ТВОРЧЕСКОЙ АКТИВНОСТИ МЛАДШИХ ШКОЛЬНИКОВ </dc:title>
  <dc:creator>Admin</dc:creator>
  <cp:lastModifiedBy>Инесса</cp:lastModifiedBy>
  <cp:revision>86</cp:revision>
  <dcterms:created xsi:type="dcterms:W3CDTF">2016-03-15T17:32:19Z</dcterms:created>
  <dcterms:modified xsi:type="dcterms:W3CDTF">2016-12-14T04:26:23Z</dcterms:modified>
</cp:coreProperties>
</file>