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40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8" r:id="rId3"/>
    <p:sldId id="264" r:id="rId4"/>
    <p:sldId id="265" r:id="rId5"/>
    <p:sldId id="257" r:id="rId6"/>
    <p:sldId id="267" r:id="rId7"/>
    <p:sldId id="276" r:id="rId8"/>
    <p:sldId id="269" r:id="rId9"/>
    <p:sldId id="275" r:id="rId10"/>
    <p:sldId id="259" r:id="rId11"/>
    <p:sldId id="277" r:id="rId12"/>
    <p:sldId id="270" r:id="rId13"/>
    <p:sldId id="278" r:id="rId14"/>
    <p:sldId id="273" r:id="rId15"/>
    <p:sldId id="260" r:id="rId16"/>
    <p:sldId id="261" r:id="rId17"/>
    <p:sldId id="279" r:id="rId18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6000"/>
    <a:srgbClr val="B4481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5" autoAdjust="0"/>
  </p:normalViewPr>
  <p:slideViewPr>
    <p:cSldViewPr>
      <p:cViewPr>
        <p:scale>
          <a:sx n="66" d="100"/>
          <a:sy n="66" d="100"/>
        </p:scale>
        <p:origin x="-300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3108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06/relationships/legacyDocTextInfo" Target="legacyDocTextInfo.bin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be-BY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2.2916666666666669E-2"/>
          <c:y val="0.14489074803149612"/>
          <c:w val="0.56570308398950142"/>
          <c:h val="0.655109251968504"/>
        </c:manualLayout>
      </c:layout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-0.10321656179616406"/>
                  <c:y val="7.990510015016252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28</a:t>
                    </a:r>
                    <a:r>
                      <a:rPr lang="ru-RU" dirty="0" smtClean="0"/>
                      <a:t>% </a:t>
                    </a:r>
                    <a:endParaRPr lang="en-US" sz="160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0.12289588674851425"/>
                  <c:y val="-0.2774823452664804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 55% </a:t>
                    </a:r>
                    <a:endParaRPr lang="en-US" sz="160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0.10015831574269524"/>
                  <c:y val="0.1913219319717164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17</a:t>
                    </a:r>
                    <a:r>
                      <a:rPr lang="ru-RU" dirty="0" smtClean="0"/>
                      <a:t>%</a:t>
                    </a:r>
                    <a:r>
                      <a:rPr lang="ru-RU" baseline="0" dirty="0" smtClean="0"/>
                      <a:t> </a:t>
                    </a:r>
                    <a:endParaRPr lang="ru-RU" sz="1600" baseline="0" dirty="0" smtClean="0"/>
                  </a:p>
                  <a:p>
                    <a:endParaRPr lang="en-US" dirty="0"/>
                  </a:p>
                </c:rich>
              </c:tx>
              <c:showVal val="1"/>
            </c:dLbl>
            <c:delete val="1"/>
          </c:dLbls>
          <c:cat>
            <c:strRef>
              <c:f>Лист1!$A$2:$A$5</c:f>
              <c:strCache>
                <c:ptCount val="4"/>
                <c:pt idx="1">
                  <c:v>высокий</c:v>
                </c:pt>
                <c:pt idx="2">
                  <c:v>средний</c:v>
                </c:pt>
                <c:pt idx="3">
                  <c:v>низкий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28</c:v>
                </c:pt>
                <c:pt idx="2">
                  <c:v>55</c:v>
                </c:pt>
                <c:pt idx="3">
                  <c:v>17</c:v>
                </c:pt>
              </c:numCache>
            </c:numRef>
          </c:val>
        </c:ser>
      </c:pie3DChart>
    </c:plotArea>
    <c:legend>
      <c:legendPos val="r"/>
      <c:legendEntry>
        <c:idx val="0"/>
        <c:delete val="1"/>
      </c:legendEntry>
      <c:layout/>
      <c:spPr>
        <a:solidFill>
          <a:prstClr val="white">
            <a:alpha val="82000"/>
          </a:prstClr>
        </a:solidFill>
        <a:ln>
          <a:noFill/>
        </a:ln>
      </c:spPr>
    </c:legend>
    <c:plotVisOnly val="1"/>
  </c:chart>
  <c:txPr>
    <a:bodyPr/>
    <a:lstStyle/>
    <a:p>
      <a:pPr>
        <a:defRPr sz="1800"/>
      </a:pPr>
      <a:endParaRPr lang="be-BY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be-BY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 эксперемента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28</c:v>
                </c:pt>
                <c:pt idx="1">
                  <c:v>55</c:v>
                </c:pt>
                <c:pt idx="2">
                  <c:v>17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После эксперемента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39</c:v>
                </c:pt>
                <c:pt idx="1">
                  <c:v>50</c:v>
                </c:pt>
                <c:pt idx="2">
                  <c:v>11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shape val="cylinder"/>
        <c:axId val="138785152"/>
        <c:axId val="138786688"/>
        <c:axId val="0"/>
      </c:bar3DChart>
      <c:catAx>
        <c:axId val="138785152"/>
        <c:scaling>
          <c:orientation val="minMax"/>
        </c:scaling>
        <c:axPos val="b"/>
        <c:tickLblPos val="nextTo"/>
        <c:crossAx val="138786688"/>
        <c:crosses val="autoZero"/>
        <c:auto val="1"/>
        <c:lblAlgn val="ctr"/>
        <c:lblOffset val="100"/>
      </c:catAx>
      <c:valAx>
        <c:axId val="138786688"/>
        <c:scaling>
          <c:orientation val="minMax"/>
        </c:scaling>
        <c:axPos val="l"/>
        <c:majorGridlines/>
        <c:numFmt formatCode="General" sourceLinked="1"/>
        <c:tickLblPos val="nextTo"/>
        <c:crossAx val="138785152"/>
        <c:crosses val="autoZero"/>
        <c:crossBetween val="between"/>
      </c:valAx>
    </c:plotArea>
    <c:legend>
      <c:legendPos val="r"/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be-BY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80FD7E-988F-467A-9AED-BDE4DFC3FBA1}" type="doc">
      <dgm:prSet loTypeId="urn:microsoft.com/office/officeart/2005/8/layout/radial3" loCatId="relationship" qsTypeId="urn:microsoft.com/office/officeart/2005/8/quickstyle/3d2" qsCatId="3D" csTypeId="urn:microsoft.com/office/officeart/2005/8/colors/accent1_2" csCatId="accent1" phldr="1"/>
      <dgm:spPr/>
    </dgm:pt>
    <dgm:pt modelId="{89C80F0F-08AB-4A9F-8E94-B0883814CA4D}">
      <dgm:prSet/>
      <dgm:spPr>
        <a:gradFill rotWithShape="0">
          <a:gsLst>
            <a:gs pos="0">
              <a:srgbClr val="FFFF00"/>
            </a:gs>
            <a:gs pos="30000">
              <a:schemeClr val="accent1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63000"/>
              </a:schemeClr>
            </a:gs>
          </a:gsLst>
        </a:gra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/>
              <a:effectLst/>
              <a:latin typeface="Tahoma" pitchFamily="34" charset="0"/>
            </a:rPr>
            <a:t>ПРИЁМЫ КСО</a:t>
          </a:r>
        </a:p>
      </dgm:t>
    </dgm:pt>
    <dgm:pt modelId="{B398E607-3F39-450F-B62C-7D9B3E59F9CF}" type="parTrans" cxnId="{A74F692E-864B-438F-ACA3-E77B1D37A92C}">
      <dgm:prSet/>
      <dgm:spPr/>
      <dgm:t>
        <a:bodyPr/>
        <a:lstStyle/>
        <a:p>
          <a:endParaRPr lang="be-BY"/>
        </a:p>
      </dgm:t>
    </dgm:pt>
    <dgm:pt modelId="{AA6E0991-0103-44E6-818E-18E9C6BA6A1A}" type="sibTrans" cxnId="{A74F692E-864B-438F-ACA3-E77B1D37A92C}">
      <dgm:prSet/>
      <dgm:spPr/>
      <dgm:t>
        <a:bodyPr/>
        <a:lstStyle/>
        <a:p>
          <a:endParaRPr lang="be-BY"/>
        </a:p>
      </dgm:t>
    </dgm:pt>
    <dgm:pt modelId="{3A586F7A-623D-4626-89BF-556863C1A28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обучающий словарный диктант</a:t>
          </a:r>
        </a:p>
      </dgm:t>
    </dgm:pt>
    <dgm:pt modelId="{C938768D-5EF1-4040-B7FB-2A0A48CB90AD}" type="parTrans" cxnId="{66361EB8-4EE9-473B-898A-399CEFB47966}">
      <dgm:prSet/>
      <dgm:spPr/>
      <dgm:t>
        <a:bodyPr/>
        <a:lstStyle/>
        <a:p>
          <a:endParaRPr lang="be-BY"/>
        </a:p>
      </dgm:t>
    </dgm:pt>
    <dgm:pt modelId="{27B416C6-2613-4CDA-B7F1-9B02DA64DE2D}" type="sibTrans" cxnId="{66361EB8-4EE9-473B-898A-399CEFB47966}">
      <dgm:prSet/>
      <dgm:spPr/>
      <dgm:t>
        <a:bodyPr/>
        <a:lstStyle/>
        <a:p>
          <a:endParaRPr lang="be-BY"/>
        </a:p>
      </dgm:t>
    </dgm:pt>
    <dgm:pt modelId="{084AF279-179E-4A61-92A2-2584F288BE5A}">
      <dgm:prSet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поабзацная проработка текста </a:t>
          </a:r>
          <a:endParaRPr lang="be-BY" sz="2400" dirty="0"/>
        </a:p>
      </dgm:t>
    </dgm:pt>
    <dgm:pt modelId="{643FF4B5-23FD-4265-985C-3364D16AEE06}" type="parTrans" cxnId="{E0004F2C-B53E-476B-BAC2-632C0C998F47}">
      <dgm:prSet/>
      <dgm:spPr/>
      <dgm:t>
        <a:bodyPr/>
        <a:lstStyle/>
        <a:p>
          <a:endParaRPr lang="be-BY"/>
        </a:p>
      </dgm:t>
    </dgm:pt>
    <dgm:pt modelId="{EA4D8C8F-5667-4F69-AEF1-99779B335E36}" type="sibTrans" cxnId="{E0004F2C-B53E-476B-BAC2-632C0C998F47}">
      <dgm:prSet/>
      <dgm:spPr/>
      <dgm:t>
        <a:bodyPr/>
        <a:lstStyle/>
        <a:p>
          <a:endParaRPr lang="be-BY"/>
        </a:p>
      </dgm:t>
    </dgm:pt>
    <dgm:pt modelId="{895CBCC8-0BD7-478C-9BF8-12144AEFDFE6}">
      <dgm:prSet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взаимные диктанты</a:t>
          </a:r>
          <a:endParaRPr lang="be-BY" sz="2400" dirty="0"/>
        </a:p>
      </dgm:t>
    </dgm:pt>
    <dgm:pt modelId="{05CD0EBC-707A-402A-8813-89512017B8F8}" type="parTrans" cxnId="{B4EC1513-E220-4D2C-9395-5EB0D6571C68}">
      <dgm:prSet/>
      <dgm:spPr/>
      <dgm:t>
        <a:bodyPr/>
        <a:lstStyle/>
        <a:p>
          <a:endParaRPr lang="be-BY"/>
        </a:p>
      </dgm:t>
    </dgm:pt>
    <dgm:pt modelId="{D47671A9-B9F9-4B96-82B1-E326AE5FCB43}" type="sibTrans" cxnId="{B4EC1513-E220-4D2C-9395-5EB0D6571C68}">
      <dgm:prSet/>
      <dgm:spPr/>
      <dgm:t>
        <a:bodyPr/>
        <a:lstStyle/>
        <a:p>
          <a:endParaRPr lang="be-BY"/>
        </a:p>
      </dgm:t>
    </dgm:pt>
    <dgm:pt modelId="{FE953F1F-4B29-41CA-8A67-8A44D3802E7D}">
      <dgm:prSet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работа по вопросникам</a:t>
          </a:r>
          <a:endParaRPr lang="be-BY" sz="2400" dirty="0"/>
        </a:p>
      </dgm:t>
    </dgm:pt>
    <dgm:pt modelId="{00201585-DAAA-4084-AB6C-83AF488D7781}" type="parTrans" cxnId="{1EFF714E-007B-40CD-A89D-92113541910E}">
      <dgm:prSet/>
      <dgm:spPr/>
      <dgm:t>
        <a:bodyPr/>
        <a:lstStyle/>
        <a:p>
          <a:endParaRPr lang="be-BY"/>
        </a:p>
      </dgm:t>
    </dgm:pt>
    <dgm:pt modelId="{B0B3A717-181E-4861-9688-CEFD3E6E184A}" type="sibTrans" cxnId="{1EFF714E-007B-40CD-A89D-92113541910E}">
      <dgm:prSet/>
      <dgm:spPr/>
      <dgm:t>
        <a:bodyPr/>
        <a:lstStyle/>
        <a:p>
          <a:endParaRPr lang="be-BY"/>
        </a:p>
      </dgm:t>
    </dgm:pt>
    <dgm:pt modelId="{D10C00CB-442A-4807-89EA-ADD46C008FA5}">
      <dgm:prSet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работа по карточкам</a:t>
          </a:r>
          <a:endParaRPr lang="be-BY" sz="2400" dirty="0"/>
        </a:p>
      </dgm:t>
    </dgm:pt>
    <dgm:pt modelId="{658E1943-9757-4340-80D5-669BDEF288B4}" type="parTrans" cxnId="{CDF2C477-312A-4FB4-BA86-A7534CA755DD}">
      <dgm:prSet/>
      <dgm:spPr/>
      <dgm:t>
        <a:bodyPr/>
        <a:lstStyle/>
        <a:p>
          <a:endParaRPr lang="be-BY"/>
        </a:p>
      </dgm:t>
    </dgm:pt>
    <dgm:pt modelId="{15B68720-AA69-470F-9F46-7BFB5CE80E04}" type="sibTrans" cxnId="{CDF2C477-312A-4FB4-BA86-A7534CA755DD}">
      <dgm:prSet/>
      <dgm:spPr/>
      <dgm:t>
        <a:bodyPr/>
        <a:lstStyle/>
        <a:p>
          <a:endParaRPr lang="be-BY"/>
        </a:p>
      </dgm:t>
    </dgm:pt>
    <dgm:pt modelId="{689F5B2F-E13D-4571-A24A-313F6BF9A715}">
      <dgm:prSet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обмен заданиями, темами</a:t>
          </a:r>
          <a:endParaRPr lang="be-BY" sz="2400" dirty="0">
            <a:latin typeface="Times New Roman" pitchFamily="18" charset="0"/>
            <a:cs typeface="Times New Roman" pitchFamily="18" charset="0"/>
          </a:endParaRPr>
        </a:p>
      </dgm:t>
    </dgm:pt>
    <dgm:pt modelId="{A04895AA-B68C-4CCE-8489-99B6E3A0E392}" type="parTrans" cxnId="{16D9639C-B848-456E-B82B-3F909366892D}">
      <dgm:prSet/>
      <dgm:spPr/>
      <dgm:t>
        <a:bodyPr/>
        <a:lstStyle/>
        <a:p>
          <a:endParaRPr lang="be-BY"/>
        </a:p>
      </dgm:t>
    </dgm:pt>
    <dgm:pt modelId="{2A2EEC10-CB94-413B-B25A-C8054A7291C2}" type="sibTrans" cxnId="{16D9639C-B848-456E-B82B-3F909366892D}">
      <dgm:prSet/>
      <dgm:spPr/>
      <dgm:t>
        <a:bodyPr/>
        <a:lstStyle/>
        <a:p>
          <a:endParaRPr lang="be-BY"/>
        </a:p>
      </dgm:t>
    </dgm:pt>
    <dgm:pt modelId="{24195085-7B3C-4F93-BE45-DA8E048C5865}" type="pres">
      <dgm:prSet presAssocID="{CE80FD7E-988F-467A-9AED-BDE4DFC3FBA1}" presName="composite" presStyleCnt="0">
        <dgm:presLayoutVars>
          <dgm:chMax val="1"/>
          <dgm:dir/>
          <dgm:resizeHandles val="exact"/>
        </dgm:presLayoutVars>
      </dgm:prSet>
      <dgm:spPr/>
    </dgm:pt>
    <dgm:pt modelId="{ABE3DE9A-10E5-401C-848A-668E7DFDFC7F}" type="pres">
      <dgm:prSet presAssocID="{CE80FD7E-988F-467A-9AED-BDE4DFC3FBA1}" presName="radial" presStyleCnt="0">
        <dgm:presLayoutVars>
          <dgm:animLvl val="ctr"/>
        </dgm:presLayoutVars>
      </dgm:prSet>
      <dgm:spPr/>
    </dgm:pt>
    <dgm:pt modelId="{5081D091-0D10-4019-9DBE-C89D13011B4E}" type="pres">
      <dgm:prSet presAssocID="{89C80F0F-08AB-4A9F-8E94-B0883814CA4D}" presName="centerShape" presStyleLbl="vennNode1" presStyleIdx="0" presStyleCnt="7" custScaleX="65584" custScaleY="59985"/>
      <dgm:spPr/>
      <dgm:t>
        <a:bodyPr/>
        <a:lstStyle/>
        <a:p>
          <a:endParaRPr lang="be-BY"/>
        </a:p>
      </dgm:t>
    </dgm:pt>
    <dgm:pt modelId="{0FF67145-F688-458D-BFE1-2DCC792BBD17}" type="pres">
      <dgm:prSet presAssocID="{3A586F7A-623D-4626-89BF-556863C1A281}" presName="node" presStyleLbl="vennNode1" presStyleIdx="1" presStyleCnt="7" custScaleX="164767" custRadScaleRad="89885" custRadScaleInc="12029">
        <dgm:presLayoutVars>
          <dgm:bulletEnabled val="1"/>
        </dgm:presLayoutVars>
      </dgm:prSet>
      <dgm:spPr/>
      <dgm:t>
        <a:bodyPr/>
        <a:lstStyle/>
        <a:p>
          <a:endParaRPr lang="be-BY"/>
        </a:p>
      </dgm:t>
    </dgm:pt>
    <dgm:pt modelId="{7F99CB4B-E9E3-465A-9ECB-428AD2AC4A91}" type="pres">
      <dgm:prSet presAssocID="{895CBCC8-0BD7-478C-9BF8-12144AEFDFE6}" presName="node" presStyleLbl="vennNode1" presStyleIdx="2" presStyleCnt="7" custScaleX="167653" custRadScaleRad="119130" custRadScaleInc="20109">
        <dgm:presLayoutVars>
          <dgm:bulletEnabled val="1"/>
        </dgm:presLayoutVars>
      </dgm:prSet>
      <dgm:spPr/>
    </dgm:pt>
    <dgm:pt modelId="{6E8A6A71-B41C-4E02-9FD8-5B62EEFEE8F3}" type="pres">
      <dgm:prSet presAssocID="{689F5B2F-E13D-4571-A24A-313F6BF9A715}" presName="node" presStyleLbl="vennNode1" presStyleIdx="3" presStyleCnt="7" custScaleX="186177" custRadScaleRad="120709" custRadScaleInc="-14313">
        <dgm:presLayoutVars>
          <dgm:bulletEnabled val="1"/>
        </dgm:presLayoutVars>
      </dgm:prSet>
      <dgm:spPr/>
    </dgm:pt>
    <dgm:pt modelId="{E291BAA7-EC78-46D0-B70F-0E82E0C340D8}" type="pres">
      <dgm:prSet presAssocID="{D10C00CB-442A-4807-89EA-ADD46C008FA5}" presName="node" presStyleLbl="vennNode1" presStyleIdx="4" presStyleCnt="7" custScaleX="199888" custRadScaleRad="92825" custRadScaleInc="7750">
        <dgm:presLayoutVars>
          <dgm:bulletEnabled val="1"/>
        </dgm:presLayoutVars>
      </dgm:prSet>
      <dgm:spPr/>
    </dgm:pt>
    <dgm:pt modelId="{BBC5DF81-E50F-48DA-8F3E-2D3C3A1E6F69}" type="pres">
      <dgm:prSet presAssocID="{FE953F1F-4B29-41CA-8A67-8A44D3802E7D}" presName="node" presStyleLbl="vennNode1" presStyleIdx="5" presStyleCnt="7" custScaleX="204453" custRadScaleRad="125995" custRadScaleInc="28664">
        <dgm:presLayoutVars>
          <dgm:bulletEnabled val="1"/>
        </dgm:presLayoutVars>
      </dgm:prSet>
      <dgm:spPr/>
    </dgm:pt>
    <dgm:pt modelId="{50643928-5D14-4E33-A095-8ACB3F32036C}" type="pres">
      <dgm:prSet presAssocID="{084AF279-179E-4A61-92A2-2584F288BE5A}" presName="node" presStyleLbl="vennNode1" presStyleIdx="6" presStyleCnt="7" custScaleX="171015" custRadScaleRad="123361" custRadScaleInc="-7735">
        <dgm:presLayoutVars>
          <dgm:bulletEnabled val="1"/>
        </dgm:presLayoutVars>
      </dgm:prSet>
      <dgm:spPr/>
    </dgm:pt>
  </dgm:ptLst>
  <dgm:cxnLst>
    <dgm:cxn modelId="{66361EB8-4EE9-473B-898A-399CEFB47966}" srcId="{89C80F0F-08AB-4A9F-8E94-B0883814CA4D}" destId="{3A586F7A-623D-4626-89BF-556863C1A281}" srcOrd="0" destOrd="0" parTransId="{C938768D-5EF1-4040-B7FB-2A0A48CB90AD}" sibTransId="{27B416C6-2613-4CDA-B7F1-9B02DA64DE2D}"/>
    <dgm:cxn modelId="{CE9AD46F-52FA-4F1A-8F85-198640ADEF36}" type="presOf" srcId="{D10C00CB-442A-4807-89EA-ADD46C008FA5}" destId="{E291BAA7-EC78-46D0-B70F-0E82E0C340D8}" srcOrd="0" destOrd="0" presId="urn:microsoft.com/office/officeart/2005/8/layout/radial3"/>
    <dgm:cxn modelId="{26104E6A-0461-4E50-B733-3BEBDCEDE94B}" type="presOf" srcId="{084AF279-179E-4A61-92A2-2584F288BE5A}" destId="{50643928-5D14-4E33-A095-8ACB3F32036C}" srcOrd="0" destOrd="0" presId="urn:microsoft.com/office/officeart/2005/8/layout/radial3"/>
    <dgm:cxn modelId="{C2A151C1-F809-403C-82D0-02155D5205AB}" type="presOf" srcId="{FE953F1F-4B29-41CA-8A67-8A44D3802E7D}" destId="{BBC5DF81-E50F-48DA-8F3E-2D3C3A1E6F69}" srcOrd="0" destOrd="0" presId="urn:microsoft.com/office/officeart/2005/8/layout/radial3"/>
    <dgm:cxn modelId="{685653C3-E09A-4C09-8031-CAB6D8E8768C}" type="presOf" srcId="{689F5B2F-E13D-4571-A24A-313F6BF9A715}" destId="{6E8A6A71-B41C-4E02-9FD8-5B62EEFEE8F3}" srcOrd="0" destOrd="0" presId="urn:microsoft.com/office/officeart/2005/8/layout/radial3"/>
    <dgm:cxn modelId="{CDF2C477-312A-4FB4-BA86-A7534CA755DD}" srcId="{89C80F0F-08AB-4A9F-8E94-B0883814CA4D}" destId="{D10C00CB-442A-4807-89EA-ADD46C008FA5}" srcOrd="3" destOrd="0" parTransId="{658E1943-9757-4340-80D5-669BDEF288B4}" sibTransId="{15B68720-AA69-470F-9F46-7BFB5CE80E04}"/>
    <dgm:cxn modelId="{2E6C280C-6F5B-4466-B06D-CBBA55A33E77}" type="presOf" srcId="{3A586F7A-623D-4626-89BF-556863C1A281}" destId="{0FF67145-F688-458D-BFE1-2DCC792BBD17}" srcOrd="0" destOrd="0" presId="urn:microsoft.com/office/officeart/2005/8/layout/radial3"/>
    <dgm:cxn modelId="{E0004F2C-B53E-476B-BAC2-632C0C998F47}" srcId="{89C80F0F-08AB-4A9F-8E94-B0883814CA4D}" destId="{084AF279-179E-4A61-92A2-2584F288BE5A}" srcOrd="5" destOrd="0" parTransId="{643FF4B5-23FD-4265-985C-3364D16AEE06}" sibTransId="{EA4D8C8F-5667-4F69-AEF1-99779B335E36}"/>
    <dgm:cxn modelId="{16D9639C-B848-456E-B82B-3F909366892D}" srcId="{89C80F0F-08AB-4A9F-8E94-B0883814CA4D}" destId="{689F5B2F-E13D-4571-A24A-313F6BF9A715}" srcOrd="2" destOrd="0" parTransId="{A04895AA-B68C-4CCE-8489-99B6E3A0E392}" sibTransId="{2A2EEC10-CB94-413B-B25A-C8054A7291C2}"/>
    <dgm:cxn modelId="{B4EC1513-E220-4D2C-9395-5EB0D6571C68}" srcId="{89C80F0F-08AB-4A9F-8E94-B0883814CA4D}" destId="{895CBCC8-0BD7-478C-9BF8-12144AEFDFE6}" srcOrd="1" destOrd="0" parTransId="{05CD0EBC-707A-402A-8813-89512017B8F8}" sibTransId="{D47671A9-B9F9-4B96-82B1-E326AE5FCB43}"/>
    <dgm:cxn modelId="{E3FC0F64-F938-4856-817D-C8AEF2BD5A08}" type="presOf" srcId="{895CBCC8-0BD7-478C-9BF8-12144AEFDFE6}" destId="{7F99CB4B-E9E3-465A-9ECB-428AD2AC4A91}" srcOrd="0" destOrd="0" presId="urn:microsoft.com/office/officeart/2005/8/layout/radial3"/>
    <dgm:cxn modelId="{1EFF714E-007B-40CD-A89D-92113541910E}" srcId="{89C80F0F-08AB-4A9F-8E94-B0883814CA4D}" destId="{FE953F1F-4B29-41CA-8A67-8A44D3802E7D}" srcOrd="4" destOrd="0" parTransId="{00201585-DAAA-4084-AB6C-83AF488D7781}" sibTransId="{B0B3A717-181E-4861-9688-CEFD3E6E184A}"/>
    <dgm:cxn modelId="{823D3ABC-97AA-4FE6-85D6-F5F9D2D0C097}" type="presOf" srcId="{CE80FD7E-988F-467A-9AED-BDE4DFC3FBA1}" destId="{24195085-7B3C-4F93-BE45-DA8E048C5865}" srcOrd="0" destOrd="0" presId="urn:microsoft.com/office/officeart/2005/8/layout/radial3"/>
    <dgm:cxn modelId="{A74F692E-864B-438F-ACA3-E77B1D37A92C}" srcId="{CE80FD7E-988F-467A-9AED-BDE4DFC3FBA1}" destId="{89C80F0F-08AB-4A9F-8E94-B0883814CA4D}" srcOrd="0" destOrd="0" parTransId="{B398E607-3F39-450F-B62C-7D9B3E59F9CF}" sibTransId="{AA6E0991-0103-44E6-818E-18E9C6BA6A1A}"/>
    <dgm:cxn modelId="{6CD3DCD5-3F7E-429B-AA9A-379C3C66FC0A}" type="presOf" srcId="{89C80F0F-08AB-4A9F-8E94-B0883814CA4D}" destId="{5081D091-0D10-4019-9DBE-C89D13011B4E}" srcOrd="0" destOrd="0" presId="urn:microsoft.com/office/officeart/2005/8/layout/radial3"/>
    <dgm:cxn modelId="{8D8AA333-4B73-457D-B570-87922F948D4A}" type="presParOf" srcId="{24195085-7B3C-4F93-BE45-DA8E048C5865}" destId="{ABE3DE9A-10E5-401C-848A-668E7DFDFC7F}" srcOrd="0" destOrd="0" presId="urn:microsoft.com/office/officeart/2005/8/layout/radial3"/>
    <dgm:cxn modelId="{D1226E47-831A-43B0-B77B-03AC4CFE2F65}" type="presParOf" srcId="{ABE3DE9A-10E5-401C-848A-668E7DFDFC7F}" destId="{5081D091-0D10-4019-9DBE-C89D13011B4E}" srcOrd="0" destOrd="0" presId="urn:microsoft.com/office/officeart/2005/8/layout/radial3"/>
    <dgm:cxn modelId="{D03D0ECC-3F0F-44F2-85D6-CE01211D36E5}" type="presParOf" srcId="{ABE3DE9A-10E5-401C-848A-668E7DFDFC7F}" destId="{0FF67145-F688-458D-BFE1-2DCC792BBD17}" srcOrd="1" destOrd="0" presId="urn:microsoft.com/office/officeart/2005/8/layout/radial3"/>
    <dgm:cxn modelId="{768D8853-6C14-47E2-B06C-DD92DA6FD669}" type="presParOf" srcId="{ABE3DE9A-10E5-401C-848A-668E7DFDFC7F}" destId="{7F99CB4B-E9E3-465A-9ECB-428AD2AC4A91}" srcOrd="2" destOrd="0" presId="urn:microsoft.com/office/officeart/2005/8/layout/radial3"/>
    <dgm:cxn modelId="{271126A6-AFCE-4730-9A75-464F6F11E5DA}" type="presParOf" srcId="{ABE3DE9A-10E5-401C-848A-668E7DFDFC7F}" destId="{6E8A6A71-B41C-4E02-9FD8-5B62EEFEE8F3}" srcOrd="3" destOrd="0" presId="urn:microsoft.com/office/officeart/2005/8/layout/radial3"/>
    <dgm:cxn modelId="{E16EED69-5052-4B1B-B3A0-4B0FA5BB5676}" type="presParOf" srcId="{ABE3DE9A-10E5-401C-848A-668E7DFDFC7F}" destId="{E291BAA7-EC78-46D0-B70F-0E82E0C340D8}" srcOrd="4" destOrd="0" presId="urn:microsoft.com/office/officeart/2005/8/layout/radial3"/>
    <dgm:cxn modelId="{07083460-4DE3-42E2-8886-E76F760C104F}" type="presParOf" srcId="{ABE3DE9A-10E5-401C-848A-668E7DFDFC7F}" destId="{BBC5DF81-E50F-48DA-8F3E-2D3C3A1E6F69}" srcOrd="5" destOrd="0" presId="urn:microsoft.com/office/officeart/2005/8/layout/radial3"/>
    <dgm:cxn modelId="{D8436279-D5F3-43CD-8565-EE65BD37E924}" type="presParOf" srcId="{ABE3DE9A-10E5-401C-848A-668E7DFDFC7F}" destId="{50643928-5D14-4E33-A095-8ACB3F32036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81D091-0D10-4019-9DBE-C89D13011B4E}">
      <dsp:nvSpPr>
        <dsp:cNvPr id="0" name=""/>
        <dsp:cNvSpPr/>
      </dsp:nvSpPr>
      <dsp:spPr>
        <a:xfrm>
          <a:off x="3279333" y="1647199"/>
          <a:ext cx="1796058" cy="1642726"/>
        </a:xfrm>
        <a:prstGeom prst="ellipse">
          <a:avLst/>
        </a:prstGeom>
        <a:gradFill rotWithShape="0">
          <a:gsLst>
            <a:gs pos="0">
              <a:srgbClr val="FFFF00"/>
            </a:gs>
            <a:gs pos="30000">
              <a:schemeClr val="accent1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000" b="1" i="0" u="none" strike="noStrike" kern="1200" cap="none" normalizeH="0" baseline="0" dirty="0" smtClean="0">
              <a:ln/>
              <a:effectLst/>
              <a:latin typeface="Tahoma" pitchFamily="34" charset="0"/>
            </a:rPr>
            <a:t>ПРИЁМЫ КСО</a:t>
          </a:r>
        </a:p>
      </dsp:txBody>
      <dsp:txXfrm>
        <a:off x="3279333" y="1647199"/>
        <a:ext cx="1796058" cy="1642726"/>
      </dsp:txXfrm>
    </dsp:sp>
    <dsp:sp modelId="{0FF67145-F688-458D-BFE1-2DCC792BBD17}">
      <dsp:nvSpPr>
        <dsp:cNvPr id="0" name=""/>
        <dsp:cNvSpPr/>
      </dsp:nvSpPr>
      <dsp:spPr>
        <a:xfrm>
          <a:off x="3250698" y="193584"/>
          <a:ext cx="2256122" cy="1369280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/>
              <a:effectLst/>
              <a:latin typeface="Times New Roman" pitchFamily="18" charset="0"/>
              <a:cs typeface="Times New Roman" pitchFamily="18" charset="0"/>
            </a:rPr>
            <a:t>обучающий словарный диктант</a:t>
          </a:r>
        </a:p>
      </dsp:txBody>
      <dsp:txXfrm>
        <a:off x="3250698" y="193584"/>
        <a:ext cx="2256122" cy="1369280"/>
      </dsp:txXfrm>
    </dsp:sp>
    <dsp:sp modelId="{7F99CB4B-E9E3-465A-9ECB-428AD2AC4A91}">
      <dsp:nvSpPr>
        <dsp:cNvPr id="0" name=""/>
        <dsp:cNvSpPr/>
      </dsp:nvSpPr>
      <dsp:spPr>
        <a:xfrm>
          <a:off x="5050908" y="1129690"/>
          <a:ext cx="2295640" cy="1369280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взаимные диктанты</a:t>
          </a:r>
          <a:endParaRPr lang="be-BY" sz="2400" kern="1200" dirty="0"/>
        </a:p>
      </dsp:txBody>
      <dsp:txXfrm>
        <a:off x="5050908" y="1129690"/>
        <a:ext cx="2295640" cy="1369280"/>
      </dsp:txXfrm>
    </dsp:sp>
    <dsp:sp modelId="{6E8A6A71-B41C-4E02-9FD8-5B62EEFEE8F3}">
      <dsp:nvSpPr>
        <dsp:cNvPr id="0" name=""/>
        <dsp:cNvSpPr/>
      </dsp:nvSpPr>
      <dsp:spPr>
        <a:xfrm>
          <a:off x="4906896" y="2569842"/>
          <a:ext cx="2549285" cy="1369280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обмен заданиями, темами</a:t>
          </a:r>
          <a:endParaRPr lang="be-BY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06896" y="2569842"/>
        <a:ext cx="2549285" cy="1369280"/>
      </dsp:txXfrm>
    </dsp:sp>
    <dsp:sp modelId="{E291BAA7-EC78-46D0-B70F-0E82E0C340D8}">
      <dsp:nvSpPr>
        <dsp:cNvPr id="0" name=""/>
        <dsp:cNvSpPr/>
      </dsp:nvSpPr>
      <dsp:spPr>
        <a:xfrm>
          <a:off x="2674641" y="3433945"/>
          <a:ext cx="2737027" cy="1369280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работа по карточкам</a:t>
          </a:r>
          <a:endParaRPr lang="be-BY" sz="2400" kern="1200" dirty="0"/>
        </a:p>
      </dsp:txBody>
      <dsp:txXfrm>
        <a:off x="2674641" y="3433945"/>
        <a:ext cx="2737027" cy="1369280"/>
      </dsp:txXfrm>
    </dsp:sp>
    <dsp:sp modelId="{BBC5DF81-E50F-48DA-8F3E-2D3C3A1E6F69}">
      <dsp:nvSpPr>
        <dsp:cNvPr id="0" name=""/>
        <dsp:cNvSpPr/>
      </dsp:nvSpPr>
      <dsp:spPr>
        <a:xfrm>
          <a:off x="586412" y="2281810"/>
          <a:ext cx="2799535" cy="1369280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работа по вопросникам</a:t>
          </a:r>
          <a:endParaRPr lang="be-BY" sz="2400" kern="1200" dirty="0"/>
        </a:p>
      </dsp:txBody>
      <dsp:txXfrm>
        <a:off x="586412" y="2281810"/>
        <a:ext cx="2799535" cy="1369280"/>
      </dsp:txXfrm>
    </dsp:sp>
    <dsp:sp modelId="{50643928-5D14-4E33-A095-8ACB3F32036C}">
      <dsp:nvSpPr>
        <dsp:cNvPr id="0" name=""/>
        <dsp:cNvSpPr/>
      </dsp:nvSpPr>
      <dsp:spPr>
        <a:xfrm>
          <a:off x="1018457" y="841660"/>
          <a:ext cx="2341675" cy="1369280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63000"/>
              </a:schemeClr>
            </a:gs>
            <a:gs pos="30000">
              <a:schemeClr val="accent1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4500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55000">
              <a:schemeClr val="accent1">
                <a:alpha val="50000"/>
                <a:hueOff val="0"/>
                <a:satOff val="0"/>
                <a:lumOff val="0"/>
                <a:alphaOff val="0"/>
                <a:shade val="100000"/>
                <a:satMod val="118000"/>
              </a:schemeClr>
            </a:gs>
            <a:gs pos="73000">
              <a:schemeClr val="accent1">
                <a:alpha val="50000"/>
                <a:hueOff val="0"/>
                <a:satOff val="0"/>
                <a:lumOff val="0"/>
                <a:alphaOff val="0"/>
                <a:shade val="90000"/>
                <a:satMod val="11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63000"/>
              </a:schemeClr>
            </a:gs>
          </a:gsLst>
          <a:lin ang="950000" scaled="1"/>
        </a:gradFill>
        <a:ln>
          <a:noFill/>
        </a:ln>
        <a:effectLst>
          <a:outerShdw blurRad="50800" dist="43000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поабзацная проработка текста </a:t>
          </a:r>
          <a:endParaRPr lang="be-BY" sz="2400" kern="1200" dirty="0"/>
        </a:p>
      </dsp:txBody>
      <dsp:txXfrm>
        <a:off x="1018457" y="841660"/>
        <a:ext cx="2341675" cy="1369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13" Type="http://schemas.microsoft.com/office/2006/relationships/legacyDiagramText" Target="legacyDiagramText13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12" Type="http://schemas.microsoft.com/office/2006/relationships/legacyDiagramText" Target="legacyDiagramText12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11" Type="http://schemas.microsoft.com/office/2006/relationships/legacyDiagramText" Target="legacyDiagramText11.bin"/><Relationship Id="rId5" Type="http://schemas.microsoft.com/office/2006/relationships/legacyDiagramText" Target="legacyDiagramText5.bin"/><Relationship Id="rId10" Type="http://schemas.microsoft.com/office/2006/relationships/legacyDiagramText" Target="legacyDiagramText10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Relationship Id="rId14" Type="http://schemas.microsoft.com/office/2006/relationships/legacyDiagramText" Target="legacyDiagramText14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e-BY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119A6-5E4F-4C96-86F2-66C0430AC941}" type="datetimeFigureOut">
              <a:rPr lang="be-BY" smtClean="0"/>
              <a:pPr/>
              <a:t>11.12.16</a:t>
            </a:fld>
            <a:endParaRPr lang="be-BY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e-BY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CD5F7-2EA3-44AA-9AC3-DEFDDC3B3F9D}" type="slidenum">
              <a:rPr lang="be-BY" smtClean="0"/>
              <a:pPr/>
              <a:t>‹#›</a:t>
            </a:fld>
            <a:endParaRPr lang="be-B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e-BY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9C8FC-C412-48E3-83D7-97AA00880FC2}" type="datetimeFigureOut">
              <a:rPr lang="be-BY" smtClean="0"/>
              <a:pPr/>
              <a:t>11.12.16</a:t>
            </a:fld>
            <a:endParaRPr lang="be-BY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e-BY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be-BY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e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849B1-D2D8-4F7B-9C72-87CB92D77331}" type="slidenum">
              <a:rPr lang="be-BY" smtClean="0"/>
              <a:pPr/>
              <a:t>‹#›</a:t>
            </a:fld>
            <a:endParaRPr lang="be-B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e-BY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849B1-D2D8-4F7B-9C72-87CB92D77331}" type="slidenum">
              <a:rPr lang="be-BY" smtClean="0"/>
              <a:pPr/>
              <a:t>1</a:t>
            </a:fld>
            <a:endParaRPr lang="be-BY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e-BY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A849B1-D2D8-4F7B-9C72-87CB92D77331}" type="slidenum">
              <a:rPr lang="be-BY" smtClean="0"/>
              <a:pPr/>
              <a:t>17</a:t>
            </a:fld>
            <a:endParaRPr lang="be-B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3F9F2DB-B771-4113-A2B0-3356E3D78A30}" type="datetime1">
              <a:rPr lang="ru-RU" smtClean="0"/>
              <a:pPr/>
              <a:t>11.12.2016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ru-RU" dirty="0" smtClean="0"/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DC207-9CF2-4291-910C-CA4D00CD13D1}" type="datetime1">
              <a:rPr lang="ru-RU" smtClean="0"/>
              <a:pPr/>
              <a:t>11.12.2016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BB333-9191-47D2-931E-3C6DC139F250}" type="datetime1">
              <a:rPr lang="ru-RU" smtClean="0"/>
              <a:pPr/>
              <a:t>11.12.2016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be-BY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be-BY" noProof="0" smtClean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Формирование коммуникативной компетенции младших школьников посредством коллективных способов обучения  (на уроках русского языка)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8E6A3-79A4-48D0-B658-5EDD650573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DE0A3-13BA-43EC-829E-4FE482645D54}" type="datetime1">
              <a:rPr lang="ru-RU" smtClean="0"/>
              <a:pPr/>
              <a:t>11.12.2016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FA29889-EA74-47B5-91AD-FAA2B748EFC4}" type="datetime1">
              <a:rPr lang="ru-RU" smtClean="0"/>
              <a:pPr/>
              <a:t>11.12.2016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ru-RU" dirty="0" smtClean="0"/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56DB8-B472-4D14-8267-44CC7944A6E8}" type="datetime1">
              <a:rPr lang="ru-RU" smtClean="0"/>
              <a:pPr/>
              <a:t>11.12.2016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63B3-23A1-4671-85CB-E96B0DF1B197}" type="datetime1">
              <a:rPr lang="ru-RU" smtClean="0"/>
              <a:pPr/>
              <a:t>11.12.2016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8CBB6-7E43-4256-A409-59F417E81D01}" type="datetime1">
              <a:rPr lang="ru-RU" smtClean="0"/>
              <a:pPr/>
              <a:t>11.12.2016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E6590-C93A-43BF-AC51-CF6DBD132403}" type="datetime1">
              <a:rPr lang="ru-RU" smtClean="0"/>
              <a:pPr/>
              <a:t>11.12.2016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32852-61AB-4992-B9CB-AE561B2A3CFF}" type="datetime1">
              <a:rPr lang="ru-RU" smtClean="0"/>
              <a:pPr/>
              <a:t>11.12.2016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A09E7-E58C-4AFB-AF9A-07AB826EB8CB}" type="datetime1">
              <a:rPr lang="ru-RU" smtClean="0"/>
              <a:pPr/>
              <a:t>11.12.2016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6541675-1E4D-49FA-B241-9BB9C446DD44}" type="datetime1">
              <a:rPr lang="ru-RU" smtClean="0"/>
              <a:pPr/>
              <a:t>11.12.2016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ru-RU" dirty="0" smtClean="0"/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5" r:id="rId1"/>
    <p:sldLayoutId id="2147484406" r:id="rId2"/>
    <p:sldLayoutId id="2147484407" r:id="rId3"/>
    <p:sldLayoutId id="2147484408" r:id="rId4"/>
    <p:sldLayoutId id="2147484409" r:id="rId5"/>
    <p:sldLayoutId id="2147484410" r:id="rId6"/>
    <p:sldLayoutId id="2147484411" r:id="rId7"/>
    <p:sldLayoutId id="2147484412" r:id="rId8"/>
    <p:sldLayoutId id="2147484413" r:id="rId9"/>
    <p:sldLayoutId id="2147484414" r:id="rId10"/>
    <p:sldLayoutId id="2147484415" r:id="rId11"/>
    <p:sldLayoutId id="2147484416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284985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100" b="1" cap="all" dirty="0" smtClean="0"/>
              <a:t/>
            </a:r>
            <a:br>
              <a:rPr lang="ru-RU" sz="3100" b="1" cap="all" dirty="0" smtClean="0"/>
            </a:br>
            <a: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Формирование   коммуникативной   компетенции младших   </a:t>
            </a:r>
            <a: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школьников  </a:t>
            </a:r>
            <a: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посредством  </a:t>
            </a:r>
            <a: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коллективных  способов  обучения </a:t>
            </a:r>
            <a: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  </a:t>
            </a:r>
            <a: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уроках  русского  языка  в  начальной  </a:t>
            </a:r>
            <a: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школе</a:t>
            </a:r>
            <a:r>
              <a:rPr lang="be-BY" sz="2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be-BY" sz="2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be-BY" sz="22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645024"/>
            <a:ext cx="7848872" cy="2160240"/>
          </a:xfrm>
        </p:spPr>
        <p:txBody>
          <a:bodyPr>
            <a:normAutofit fontScale="55000" lnSpcReduction="20000"/>
          </a:bodyPr>
          <a:lstStyle/>
          <a:p>
            <a:pPr algn="l"/>
            <a:endParaRPr lang="be-BY" sz="6000" dirty="0" smtClean="0">
              <a:solidFill>
                <a:schemeClr val="tx1"/>
              </a:solidFill>
            </a:endParaRPr>
          </a:p>
          <a:p>
            <a:pPr algn="l"/>
            <a:r>
              <a:rPr lang="be-BY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Научный руководитель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               </a:t>
            </a:r>
            <a:r>
              <a:rPr lang="be-BY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Кислякова 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Ю.</a:t>
            </a:r>
            <a:r>
              <a:rPr lang="be-BY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Н.</a:t>
            </a:r>
          </a:p>
          <a:p>
            <a:pPr algn="l"/>
            <a:endParaRPr lang="ru-RU" sz="4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be-BY" sz="4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Выполнила:                                      Аль-Ясини О.В.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ГЛАВА 2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ОПЫТНО-ЭКСПЕРИМЕНТАЛЬНАЯ  РАБОТА   ПО  ФОРМИРОВАНИЮ КОММУНИКАТИВНОЙ  КОМПЕТЕНЦИИ  МЛАДШИХ  ШКОЛЬНИКОВ ПОСРЕДСТВОМ  КОЛЛЕКТИВНЫХ  СПОСОБОВ  ОБУЧЕНИЯ</a:t>
            </a:r>
            <a:endParaRPr lang="be-BY" sz="2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95536" y="6111875"/>
            <a:ext cx="7952792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chemeClr val="tx1"/>
                </a:solidFill>
              </a:rPr>
              <a:pPr/>
              <a:t>10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76872"/>
            <a:ext cx="8229600" cy="345638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2.1. Диагностика уровня коммуникативной компетенции младших школьников;</a:t>
            </a:r>
          </a:p>
          <a:p>
            <a:pPr algn="just"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2.2. Организация образовательного процесса с использованием  коллективных способов  обучения на уроках русского языка;</a:t>
            </a:r>
          </a:p>
          <a:p>
            <a:pPr algn="just"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2.3. Результаты опытно-экспериментальной работы</a:t>
            </a:r>
            <a:endParaRPr lang="be-BY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ОПЫТНО-ЭКСПЕРИМЕНТАЛЬНАЯ РАБОТА ПО ФОРМИРОВАНИЮ КОММУНИКАТИВНОЙ КОМПЕТЕНЦИИ МЛАДШИХ ШКОЛЬНИКОВ</a:t>
            </a:r>
            <a:endParaRPr lang="be-BY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352928" cy="365760"/>
          </a:xfrm>
        </p:spPr>
        <p:txBody>
          <a:bodyPr/>
          <a:lstStyle/>
          <a:p>
            <a:r>
              <a:rPr lang="ru-RU" dirty="0" smtClean="0"/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3"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3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Этапы опытно-экспериментальной работы:</a:t>
            </a:r>
          </a:p>
          <a:p>
            <a:pPr marL="1337310" lvl="3" indent="-514350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констатирующий;</a:t>
            </a:r>
          </a:p>
          <a:p>
            <a:pPr marL="1337310" lvl="3" indent="-514350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формирующий;</a:t>
            </a:r>
          </a:p>
          <a:p>
            <a:pPr marL="1337310" lvl="3" indent="-514350"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контрольный</a:t>
            </a:r>
          </a:p>
          <a:p>
            <a:pPr marL="514350" indent="-51435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 опытно-экспериментальной работы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</a:t>
            </a:r>
          </a:p>
          <a:p>
            <a:pPr marL="514350" indent="-51435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выявить эффективность формирования коммуникативной компетенции младших школьников посредством коллективного способа обучения</a:t>
            </a:r>
            <a:endParaRPr lang="be-BY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000" b="1" cap="all" dirty="0" smtClean="0">
                <a:solidFill>
                  <a:schemeClr val="tx1"/>
                </a:solidFill>
                <a:latin typeface="Times New Roman" pitchFamily="18" charset="0"/>
              </a:rPr>
              <a:t>Диагностика  исходного  уровня  коммуникативной компетенции  младших  школьников</a:t>
            </a:r>
            <a:endParaRPr lang="be-BY" sz="2000" b="1" cap="all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899592" y="6309320"/>
            <a:ext cx="7920880" cy="41279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323528" y="6309320"/>
            <a:ext cx="432048" cy="365760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schemeClr val="tx1"/>
                </a:solidFill>
              </a:rPr>
              <a:pPr/>
              <a:t>12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95536" y="764704"/>
            <a:ext cx="8748464" cy="53922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Критерии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коммуникативной компетенции:</a:t>
            </a:r>
            <a:endParaRPr lang="be-BY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уровень общительности (тест «Оценка уровня общительности» по методике В.Ф. Ряховского);</a:t>
            </a:r>
            <a:endParaRPr lang="be-BY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be-BY" sz="2200" dirty="0" smtClean="0">
                <a:latin typeface="Times New Roman" pitchFamily="18" charset="0"/>
                <a:cs typeface="Times New Roman" pitchFamily="18" charset="0"/>
              </a:rPr>
              <a:t>умение согласовывать усилия в </a:t>
            </a:r>
            <a:r>
              <a:rPr lang="be-BY" sz="2200" dirty="0" smtClean="0">
                <a:latin typeface="Times New Roman" pitchFamily="18" charset="0"/>
                <a:cs typeface="Times New Roman" pitchFamily="18" charset="0"/>
              </a:rPr>
              <a:t>процессе </a:t>
            </a:r>
            <a:r>
              <a:rPr lang="be-BY" sz="2200" dirty="0" smtClean="0">
                <a:latin typeface="Times New Roman" pitchFamily="18" charset="0"/>
                <a:cs typeface="Times New Roman" pitchFamily="18" charset="0"/>
              </a:rPr>
              <a:t>осуществления сотрудничества (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метод диагностики Г.А. Цукерман «</a:t>
            </a:r>
            <a:r>
              <a:rPr lang="be-BY" sz="2200" dirty="0" smtClean="0">
                <a:latin typeface="Times New Roman" pitchFamily="18" charset="0"/>
                <a:cs typeface="Times New Roman" pitchFamily="18" charset="0"/>
              </a:rPr>
              <a:t>Рукавички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»);</a:t>
            </a:r>
          </a:p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уровень сформированности коммуникативных навыков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be-BY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be-BY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051720" y="2780928"/>
          <a:ext cx="504056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7544" y="5157192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Рисунок 2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Уровень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сформированности коммуникативных навыков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учащихся на констатирующем этапе эксперимента</a:t>
            </a:r>
            <a:endParaRPr lang="be-BY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1043608" y="6356350"/>
            <a:ext cx="7560840" cy="365760"/>
          </a:xfrm>
        </p:spPr>
        <p:txBody>
          <a:bodyPr/>
          <a:lstStyle/>
          <a:p>
            <a:r>
              <a:rPr lang="ru-RU" dirty="0" smtClean="0"/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 dirty="0"/>
          </a:p>
        </p:txBody>
      </p:sp>
      <p:graphicFrame>
        <p:nvGraphicFramePr>
          <p:cNvPr id="7" name="Схема 6"/>
          <p:cNvGraphicFramePr/>
          <p:nvPr/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200" b="1" cap="all" dirty="0" smtClean="0">
                <a:solidFill>
                  <a:schemeClr val="tx1"/>
                </a:solidFill>
                <a:latin typeface="Times New Roman" pitchFamily="18" charset="0"/>
              </a:rPr>
              <a:t>Приёмы, используемые на коллективных занятиях</a:t>
            </a:r>
            <a:endParaRPr lang="be-BY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 опытно-экспериментальной  работы</a:t>
            </a:r>
            <a:endParaRPr lang="be-BY" sz="2200" cap="all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899592" y="6237312"/>
            <a:ext cx="7992888" cy="48479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12648" y="6356350"/>
            <a:ext cx="502968" cy="365760"/>
          </a:xfrm>
        </p:spPr>
        <p:txBody>
          <a:bodyPr/>
          <a:lstStyle/>
          <a:p>
            <a:fld id="{725C68B6-61C2-468F-89AB-4B9F7531AA68}" type="slidenum">
              <a:rPr lang="ru-RU" smtClean="0">
                <a:solidFill>
                  <a:schemeClr val="tx1"/>
                </a:solidFill>
              </a:rPr>
              <a:pPr/>
              <a:t>14</a:t>
            </a:fld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395536" y="1219201"/>
          <a:ext cx="7992888" cy="3649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19173" y="4869160"/>
            <a:ext cx="84579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Рисунок 3 –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Динамика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уровня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сформированности коммуникативных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навыков учащихся</a:t>
            </a:r>
            <a:endParaRPr lang="be-BY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807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B448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ВЫВОДЫ</a:t>
            </a:r>
            <a:endParaRPr lang="be-BY" sz="2800" b="1" dirty="0">
              <a:solidFill>
                <a:srgbClr val="B448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95536" y="6111875"/>
            <a:ext cx="7952792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chemeClr val="tx1"/>
                </a:solidFill>
              </a:rPr>
              <a:pPr/>
              <a:t>15</a:t>
            </a:fld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764705"/>
          <a:ext cx="9144000" cy="51293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59832"/>
                <a:gridCol w="6084168"/>
              </a:tblGrid>
              <a:tr h="26848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u="sng" dirty="0" smtClean="0">
                          <a:latin typeface="Times New Roman" pitchFamily="18" charset="0"/>
                          <a:cs typeface="Times New Roman" pitchFamily="18" charset="0"/>
                        </a:rPr>
                        <a:t>ЗАДАЧА  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Раскрыть содержание понятия </a:t>
                      </a:r>
                      <a:r>
                        <a:rPr lang="ru-RU" sz="2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«коммуникативная компетенция» и выявить специфику ее развития у младших </a:t>
                      </a:r>
                      <a:r>
                        <a:rPr lang="ru-RU" sz="2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школьников</a:t>
                      </a:r>
                      <a:endParaRPr lang="be-BY" sz="2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spc="-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be-BY" sz="2200" b="1" spc="-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оммуникативная компетенция </a:t>
                      </a:r>
                      <a:r>
                        <a:rPr lang="ru-RU" sz="2200" spc="-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ru-RU" sz="2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это совокупность навыков и умений, необходимых для эффективного общения.</a:t>
                      </a:r>
                      <a:r>
                        <a:rPr lang="ru-RU" sz="2200" spc="-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be-BY" sz="2200" spc="-1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2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</a:t>
                      </a:r>
                      <a:r>
                        <a:rPr kumimoji="0" lang="be-BY" sz="2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едущей задачей на </a:t>
                      </a:r>
                      <a:r>
                        <a:rPr kumimoji="0" lang="en-US" sz="2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</a:t>
                      </a:r>
                      <a:r>
                        <a:rPr kumimoji="0" lang="be-BY" sz="2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ступени общего среднего образования является </a:t>
                      </a:r>
                      <a:r>
                        <a:rPr kumimoji="0" lang="be-BY" sz="22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связной речи</a:t>
                      </a:r>
                      <a:r>
                        <a:rPr kumimoji="0" lang="ru-RU" sz="22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</a:t>
                      </a:r>
                      <a:endParaRPr kumimoji="0" lang="be-BY" sz="2200" b="1" i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be-BY" sz="2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Существенный фактор</a:t>
                      </a:r>
                      <a:r>
                        <a:rPr kumimoji="0" lang="be-BY" sz="22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be-BY" sz="2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развития </a:t>
                      </a:r>
                      <a:r>
                        <a:rPr kumimoji="0" lang="ru-RU" sz="2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коммуникативных умений </a:t>
                      </a:r>
                      <a:r>
                        <a:rPr kumimoji="0" lang="be-BY" sz="2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kumimoji="0" lang="be-BY" sz="2200" b="1" i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взаимодействие </a:t>
                      </a:r>
                      <a:r>
                        <a:rPr kumimoji="0" lang="be-BY" sz="2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самих детей.</a:t>
                      </a:r>
                      <a:r>
                        <a:rPr lang="ru-RU" sz="2200" b="0" kern="1200" spc="-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be-BY" sz="2200" b="0" spc="-10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55668">
                <a:tc>
                  <a:txBody>
                    <a:bodyPr/>
                    <a:lstStyle/>
                    <a:p>
                      <a:r>
                        <a:rPr lang="ru-RU" sz="22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ЗАДАЧА </a:t>
                      </a:r>
                      <a:r>
                        <a:rPr lang="ru-RU" sz="2200" b="1" u="sng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</a:p>
                    <a:p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Рассмотреть сущность коллективного способа обучения (КСО)</a:t>
                      </a:r>
                      <a:endParaRPr lang="be-BY" sz="2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200" b="1" kern="1200" spc="-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Работа в парах сменного состава </a:t>
                      </a:r>
                      <a:r>
                        <a:rPr lang="ru-RU" sz="2200" kern="1200" spc="-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является системообразующей  для  КСО,  она преобразует  групповой  способ  обучения в коллективный</a:t>
                      </a:r>
                      <a:endParaRPr lang="be-BY" sz="2200" b="0" spc="-10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9269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B4481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ВЫВОДЫ</a:t>
            </a:r>
            <a:endParaRPr lang="be-BY" sz="2800" b="1" dirty="0">
              <a:solidFill>
                <a:srgbClr val="B4481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39552" y="6111875"/>
            <a:ext cx="7808776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chemeClr val="tx1"/>
                </a:solidFill>
              </a:rPr>
              <a:pPr/>
              <a:t>16</a:t>
            </a:fld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0" y="764705"/>
          <a:ext cx="9144000" cy="50921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71395"/>
                <a:gridCol w="5572605"/>
              </a:tblGrid>
              <a:tr h="2592287">
                <a:tc>
                  <a:txBody>
                    <a:bodyPr/>
                    <a:lstStyle/>
                    <a:p>
                      <a:r>
                        <a:rPr lang="ru-RU" sz="22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ЗАДАЧА  3</a:t>
                      </a:r>
                    </a:p>
                    <a:p>
                      <a:r>
                        <a:rPr lang="ru-RU" sz="2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Выявить особенности организации образовательного процесса с использованием КСО на уроках русского языка</a:t>
                      </a:r>
                      <a:endParaRPr lang="be-BY" sz="22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be-BY" sz="2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kern="1200" spc="-100" dirty="0" smtClean="0">
                          <a:latin typeface="Times New Roman" pitchFamily="18" charset="0"/>
                          <a:cs typeface="Times New Roman" pitchFamily="18" charset="0"/>
                        </a:rPr>
                        <a:t>Для успешного использования КСО на уроках необходимо</a:t>
                      </a:r>
                      <a:r>
                        <a:rPr lang="ru-RU" sz="2200" kern="1200" spc="-10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kern="1200" spc="-100" dirty="0" smtClean="0">
                          <a:latin typeface="Times New Roman" pitchFamily="18" charset="0"/>
                          <a:cs typeface="Times New Roman" pitchFamily="18" charset="0"/>
                        </a:rPr>
                        <a:t> выработать у учащихся навыки парной работы;</a:t>
                      </a:r>
                      <a:r>
                        <a:rPr lang="ru-RU" sz="2200" kern="1200" spc="-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kern="1200" spc="-100" dirty="0" smtClean="0">
                          <a:latin typeface="Times New Roman" pitchFamily="18" charset="0"/>
                          <a:cs typeface="Times New Roman" pitchFamily="18" charset="0"/>
                        </a:rPr>
                        <a:t>учить приёмам делового  сотрудничества;</a:t>
                      </a:r>
                      <a:r>
                        <a:rPr lang="ru-RU" sz="2200" kern="1200" spc="-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создавать ситуации, при которых возникает необходимость работать совместно;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2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</a:t>
                      </a:r>
                      <a:r>
                        <a:rPr lang="ru-RU" sz="2200" kern="1200" spc="-100" dirty="0" smtClean="0">
                          <a:latin typeface="Times New Roman" pitchFamily="18" charset="0"/>
                          <a:cs typeface="Times New Roman" pitchFamily="18" charset="0"/>
                        </a:rPr>
                        <a:t>очетать организационные  формы  обучения.</a:t>
                      </a:r>
                      <a:endParaRPr lang="be-BY" sz="2200" b="0" spc="-100" baseline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99828">
                <a:tc>
                  <a:txBody>
                    <a:bodyPr/>
                    <a:lstStyle/>
                    <a:p>
                      <a:r>
                        <a:rPr lang="ru-RU" sz="22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ЗАДАЧА</a:t>
                      </a:r>
                      <a:r>
                        <a:rPr lang="ru-RU" sz="2200" b="1" u="sng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4</a:t>
                      </a:r>
                    </a:p>
                    <a:p>
                      <a:r>
                        <a:rPr kumimoji="0" lang="ru-RU" sz="2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Установить характер влияния  КСО на формирование коммуникативной компетенции младших школьников</a:t>
                      </a:r>
                      <a:endParaRPr lang="be-BY" sz="2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e-BY" sz="2200" kern="1200" spc="-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Опытно-экспериментальным путем доказано, </a:t>
                      </a:r>
                      <a:r>
                        <a:rPr lang="ru-RU" sz="2200" kern="1200" spc="-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что применение коллективных способов обучения на уроках русского языка </a:t>
                      </a:r>
                      <a:r>
                        <a:rPr lang="ru-RU" sz="2200" b="1" kern="1200" spc="-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оказалось эффективным </a:t>
                      </a:r>
                      <a:r>
                        <a:rPr lang="ru-RU" sz="2200" b="0" kern="1200" spc="-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методом</a:t>
                      </a:r>
                      <a:r>
                        <a:rPr lang="ru-RU" sz="2200" b="1" kern="1200" spc="-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200" kern="1200" spc="-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для формирования коммуникативной компетенции учащихся</a:t>
                      </a:r>
                      <a:r>
                        <a:rPr lang="ru-RU" sz="22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be-BY" sz="2200" b="0" spc="-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284985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3100" b="1" cap="all" dirty="0" smtClean="0"/>
              <a:t/>
            </a:r>
            <a:br>
              <a:rPr lang="ru-RU" sz="3100" b="1" cap="all" dirty="0" smtClean="0"/>
            </a:br>
            <a: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Формирование   коммуникативной   компетенции младших   </a:t>
            </a:r>
            <a: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школьников   </a:t>
            </a:r>
            <a: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посредством  </a:t>
            </a:r>
            <a: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коллективных  способов  обучения </a:t>
            </a:r>
            <a: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  </a:t>
            </a:r>
            <a: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уроках  русского  языка  в  начальной  </a:t>
            </a:r>
            <a:r>
              <a:rPr lang="ru-RU" sz="22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школе</a:t>
            </a:r>
            <a:r>
              <a:rPr lang="be-BY" sz="2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be-BY" sz="22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be-BY" sz="22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645024"/>
            <a:ext cx="7848872" cy="2160240"/>
          </a:xfrm>
        </p:spPr>
        <p:txBody>
          <a:bodyPr>
            <a:normAutofit fontScale="55000" lnSpcReduction="20000"/>
          </a:bodyPr>
          <a:lstStyle/>
          <a:p>
            <a:pPr algn="l"/>
            <a:endParaRPr lang="be-BY" sz="6000" dirty="0" smtClean="0">
              <a:solidFill>
                <a:schemeClr val="tx1"/>
              </a:solidFill>
            </a:endParaRPr>
          </a:p>
          <a:p>
            <a:pPr algn="l"/>
            <a:r>
              <a:rPr lang="be-BY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Научный руководитель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                </a:t>
            </a:r>
            <a:r>
              <a:rPr lang="be-BY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Кислякова 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Ю.</a:t>
            </a:r>
            <a:r>
              <a:rPr lang="be-BY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Н.</a:t>
            </a:r>
          </a:p>
          <a:p>
            <a:pPr algn="l"/>
            <a:endParaRPr lang="ru-RU" sz="4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be-BY" sz="4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Выполнила:                                      Аль-Ясини О.В.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ИССЛЕДОВАНИЯ</a:t>
            </a:r>
            <a:endParaRPr lang="be-BY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83568" y="6111875"/>
            <a:ext cx="7664760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chemeClr val="tx1"/>
                </a:solidFill>
              </a:rPr>
              <a:pPr/>
              <a:t>2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252028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теоретически обосновать, методически обеспечить процесс формирования коммуникативной компетенции  младших школьников на уроках русского языка посредством  коллективных способов обучения</a:t>
            </a:r>
            <a:endParaRPr lang="be-BY" dirty="0" smtClean="0">
              <a:latin typeface="Times New Roman" pitchFamily="18" charset="0"/>
              <a:cs typeface="Times New Roman" pitchFamily="18" charset="0"/>
            </a:endParaRPr>
          </a:p>
          <a:p>
            <a:endParaRPr lang="be-BY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ЗАДАЧИ ИССЛЕДОВАНИЯ</a:t>
            </a:r>
            <a:endParaRPr lang="be-BY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39552" y="6111875"/>
            <a:ext cx="7808776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chemeClr val="tx1"/>
                </a:solidFill>
              </a:rPr>
              <a:pPr/>
              <a:t>3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196752"/>
            <a:ext cx="8183880" cy="460851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раскрыть содержательную характеристику понятия «коммуникативная компетенция» и выявить специфику ее развития у младших школьников;</a:t>
            </a:r>
          </a:p>
          <a:p>
            <a:pPr>
              <a:buNone/>
            </a:pPr>
            <a:endParaRPr lang="be-BY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рассмотреть сущность, принципы и методы коллективного способа обучения;  </a:t>
            </a:r>
          </a:p>
          <a:p>
            <a:pPr>
              <a:buNone/>
            </a:pPr>
            <a:endParaRPr lang="be-BY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выявить особенности организации образовательного процесса с использованием коллективных способов обучения на уроках русского языка;</a:t>
            </a:r>
          </a:p>
          <a:p>
            <a:pPr>
              <a:buNone/>
            </a:pPr>
            <a:endParaRPr lang="be-BY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установить характер влияния  коллективных способов обучения на формирование коммуникативной компетенции младших школьников</a:t>
            </a:r>
            <a:endParaRPr lang="be-BY" dirty="0" smtClean="0">
              <a:latin typeface="Times New Roman" pitchFamily="18" charset="0"/>
              <a:cs typeface="Times New Roman" pitchFamily="18" charset="0"/>
            </a:endParaRPr>
          </a:p>
          <a:p>
            <a:endParaRPr lang="be-BY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5976664" cy="504056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ОБЪЕКТ  ИССЛЕДОВАНИЯ</a:t>
            </a:r>
            <a:endParaRPr lang="be-BY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539552" y="6111875"/>
            <a:ext cx="7808776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chemeClr val="tx1"/>
                </a:solidFill>
              </a:rPr>
              <a:pPr/>
              <a:t>4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2708920"/>
            <a:ext cx="5904656" cy="4616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ПРЕДМЕТ  ИССЛЕДОВАНИЯ</a:t>
            </a:r>
            <a:endParaRPr lang="be-BY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7" y="3573016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процесс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формирования коммуникативной компетенции посредством коллективного способа обучения младших школьников на уроках русского языка</a:t>
            </a:r>
            <a:endParaRPr lang="be-BY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484784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 образовательный </a:t>
            </a:r>
            <a:r>
              <a:rPr lang="ru-RU" sz="2400" dirty="0" smtClean="0"/>
              <a:t>процесс на первой ступени общего среднего образования</a:t>
            </a:r>
            <a:endParaRPr lang="be-BY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0080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ГЛАВА 1</a:t>
            </a:r>
            <a:r>
              <a:rPr lang="ru-RU" sz="24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ТЕОРЕТИЧЕСКИЕ  ОСНОВАНИЯ  ПРОЦЕССА  ФОРМИРОВАНИЯ КОММУНИКАТИВНОЙ  КОМПЕТЕНЦИИ  МЛАДШИХ  ШКОЛЬНИКОВ ПОСРЕДСТВОМ  КОЛЛЕКТИВНЫХ  СПОСОБОВ  ОБУЧЕНИЯ</a:t>
            </a:r>
            <a:endParaRPr lang="be-BY" sz="2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39552" y="6093296"/>
            <a:ext cx="7830616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chemeClr val="tx1"/>
                </a:solidFill>
              </a:rPr>
              <a:pPr/>
              <a:t>5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8229600" cy="316835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1.1. Коммуникативная компетенция, её сущность и структура;</a:t>
            </a:r>
          </a:p>
          <a:p>
            <a:pPr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1.2. Особенности формирования  коммуникативной  компетенции у младших школьников;</a:t>
            </a:r>
          </a:p>
          <a:p>
            <a:pPr>
              <a:buNone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1.3. Технология коллективного  способа обучения</a:t>
            </a:r>
            <a:endParaRPr lang="be-BY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67544" y="6111875"/>
            <a:ext cx="7880784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КОММУНИКАТИВНАЯ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КОМПЕТЕНЦИЯ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/>
            <a:r>
              <a:rPr lang="ru-RU" b="1" dirty="0" smtClean="0"/>
              <a:t> </a:t>
            </a:r>
            <a:endParaRPr lang="be-BY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11560" y="1196752"/>
            <a:ext cx="79928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совокупность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навыков и умений, необходимых для эффективного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общения;</a:t>
            </a:r>
          </a:p>
          <a:p>
            <a:endParaRPr lang="be-BY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2413338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некоторая система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требований к человеку, связанных с процессом общения: грамотная речь, знание ораторских приемов, умение проявить индивидуальный подход к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собеседнику</a:t>
            </a:r>
            <a:endParaRPr lang="be-BY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b="1" cap="all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задачи формирования Коммуникативной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компетенции</a:t>
            </a:r>
            <a:endParaRPr lang="be-BY" sz="2400" b="1" cap="all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67544" y="6111875"/>
            <a:ext cx="7880784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chemeClr val="tx1"/>
                </a:solidFill>
              </a:rPr>
              <a:pPr/>
              <a:t>7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0" y="1484784"/>
            <a:ext cx="4139952" cy="1332728"/>
          </a:xfrm>
          <a:prstGeom prst="cloudCallout">
            <a:avLst>
              <a:gd name="adj1" fmla="val 35030"/>
              <a:gd name="adj2" fmla="val 6032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культуры устной и письменной речи</a:t>
            </a:r>
            <a:endParaRPr lang="be-BY" sz="2200" b="1" dirty="0">
              <a:solidFill>
                <a:schemeClr val="tx1"/>
              </a:solidFill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0" y="4581128"/>
            <a:ext cx="4032448" cy="1116704"/>
          </a:xfrm>
          <a:prstGeom prst="cloudCallout">
            <a:avLst>
              <a:gd name="adj1" fmla="val 34237"/>
              <a:gd name="adj2" fmla="val -8970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be-BY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овладение видами речевой деятельности</a:t>
            </a:r>
            <a:endParaRPr lang="be-BY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Выноска-облако 8"/>
          <p:cNvSpPr/>
          <p:nvPr/>
        </p:nvSpPr>
        <p:spPr>
          <a:xfrm>
            <a:off x="4499992" y="1340768"/>
            <a:ext cx="4644008" cy="1512168"/>
          </a:xfrm>
          <a:prstGeom prst="cloudCallout">
            <a:avLst>
              <a:gd name="adj1" fmla="val -34046"/>
              <a:gd name="adj2" fmla="val 5931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овладение  различными социальными ролями</a:t>
            </a:r>
            <a:endParaRPr lang="be-BY" sz="2200" b="1" dirty="0">
              <a:solidFill>
                <a:schemeClr val="tx1"/>
              </a:solidFill>
            </a:endParaRPr>
          </a:p>
        </p:txBody>
      </p:sp>
      <p:sp>
        <p:nvSpPr>
          <p:cNvPr id="11" name="Выноска-облако 10"/>
          <p:cNvSpPr/>
          <p:nvPr/>
        </p:nvSpPr>
        <p:spPr>
          <a:xfrm>
            <a:off x="4860032" y="4797152"/>
            <a:ext cx="4032448" cy="1224136"/>
          </a:xfrm>
          <a:prstGeom prst="cloudCallout">
            <a:avLst>
              <a:gd name="adj1" fmla="val -29111"/>
              <a:gd name="adj2" fmla="val -98752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e-BY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навыков работы в </a:t>
            </a:r>
            <a:r>
              <a:rPr lang="be-BY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коллективе</a:t>
            </a:r>
            <a:endParaRPr lang="be-BY" sz="2200" b="1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2771800" y="3068960"/>
            <a:ext cx="3744416" cy="129614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ЗАДАЧИ ФОРМИРОВАНИЯ КОММУНИКАТИВНОЙ КОМПЕТЕНЦИИ</a:t>
            </a:r>
            <a:endParaRPr lang="be-BY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КОЛЛЕКТИВНЫЙ  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СПОСОБ  ОБУЧЕНИЯ  (КСО) </a:t>
            </a:r>
            <a: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–</a:t>
            </a:r>
            <a:br>
              <a:rPr lang="ru-RU" sz="24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be-BY" sz="24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23528" y="6111875"/>
            <a:ext cx="8024800" cy="36512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ФОРМИРОВАНИЕ КОММУНИКАТИВНОЙ КОМПЕТЕНЦИ МЛАДШИХ ШКОЛЬНИКОВ ПОСРЕДСТВОМ КОЛЕЕКТИВНЫХ СПОСОБОВ ОБУЧЕНИЯ (НА УРОКАХ РУССКОГО ЯЗЫКА)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chemeClr val="tx1"/>
                </a:solidFill>
              </a:rPr>
              <a:pPr/>
              <a:t>8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2492896"/>
            <a:ext cx="7967856" cy="273630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Дидактическая основа КСО – сотрудничество;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КСО включает четыре организационные формы: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индивидуальную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парную, групповую 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коллективную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be-BY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1196752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обучение обучающих и обучаемых в динамических парах, или парах сменного состава</a:t>
            </a:r>
            <a:endParaRPr lang="be-BY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43F5F2-96A7-4AFD-A4EF-34012C0AB846}" type="slidenum">
              <a:rPr lang="ru-RU"/>
              <a:pPr>
                <a:defRPr/>
              </a:pPr>
              <a:t>9</a:t>
            </a:fld>
            <a:endParaRPr lang="ru-RU" dirty="0"/>
          </a:p>
        </p:txBody>
      </p:sp>
      <p:graphicFrame>
        <p:nvGraphicFramePr>
          <p:cNvPr id="1026" name="Diagram 5"/>
          <p:cNvGraphicFramePr>
            <a:graphicFrameLocks/>
          </p:cNvGraphicFramePr>
          <p:nvPr>
            <p:ph idx="1"/>
          </p:nvPr>
        </p:nvGraphicFramePr>
        <p:xfrm>
          <a:off x="468313" y="1552575"/>
          <a:ext cx="8208143" cy="3748633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sp>
        <p:nvSpPr>
          <p:cNvPr id="1043" name="Text Box 23"/>
          <p:cNvSpPr txBox="1">
            <a:spLocks noChangeArrowheads="1"/>
          </p:cNvSpPr>
          <p:nvPr/>
        </p:nvSpPr>
        <p:spPr bwMode="auto">
          <a:xfrm>
            <a:off x="2843213" y="5603875"/>
            <a:ext cx="40338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Рисунок 1 – Принципы КСО</a:t>
            </a:r>
          </a:p>
        </p:txBody>
      </p:sp>
      <p:sp>
        <p:nvSpPr>
          <p:cNvPr id="1044" name="Text Box 24"/>
          <p:cNvSpPr txBox="1">
            <a:spLocks noChangeArrowheads="1"/>
          </p:cNvSpPr>
          <p:nvPr/>
        </p:nvSpPr>
        <p:spPr bwMode="auto">
          <a:xfrm>
            <a:off x="971550" y="638175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dirty="0">
                <a:solidFill>
                  <a:srgbClr val="5F5F5F"/>
                </a:solidFill>
                <a:latin typeface="Arial" charset="0"/>
              </a:rPr>
              <a:t>Формирование коммуникативной компетенции младших школьников посредством коллективных способов обучения (на уроках русского языка)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9144000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ПРИНЦИПЫ КОЛЛЕКТИВНОГО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СПОСОБА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ОБУЧЕНИЯ</a:t>
            </a:r>
          </a:p>
          <a:p>
            <a:pPr algn="ctr"/>
            <a:endParaRPr lang="be-BY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Diagram 5"/>
          <p:cNvGraphicFramePr>
            <a:graphicFrameLocks/>
          </p:cNvGraphicFramePr>
          <p:nvPr/>
        </p:nvGraphicFramePr>
        <p:xfrm>
          <a:off x="467544" y="1556792"/>
          <a:ext cx="8208143" cy="3748633"/>
        </p:xfrm>
        <a:graphic>
          <a:graphicData uri="http://schemas.openxmlformats.org/drawingml/2006/compatibility">
            <com:legacyDrawing xmlns:com="http://schemas.openxmlformats.org/drawingml/2006/compatibility" spid="_x0000_s105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1047</TotalTime>
  <Words>863</Words>
  <Application>Microsoft Office PowerPoint</Application>
  <PresentationFormat>Экран (4:3)</PresentationFormat>
  <Paragraphs>164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Начальная</vt:lpstr>
      <vt:lpstr> Формирование   коммуникативной   компетенции младших   школьников  посредством    коллективных  способов  обучения  на  уроках  русского  языка  в  начальной  школе </vt:lpstr>
      <vt:lpstr>ЦЕЛЬ ИССЛЕДОВАНИЯ</vt:lpstr>
      <vt:lpstr>ЗАДАЧИ ИССЛЕДОВАНИЯ</vt:lpstr>
      <vt:lpstr>ОБЪЕКТ  ИССЛЕДОВАНИЯ</vt:lpstr>
      <vt:lpstr>ГЛАВА 1  ТЕОРЕТИЧЕСКИЕ  ОСНОВАНИЯ  ПРОЦЕССА  ФОРМИРОВАНИЯ КОММУНИКАТИВНОЙ  КОМПЕТЕНЦИИ  МЛАДШИХ  ШКОЛЬНИКОВ ПОСРЕДСТВОМ  КОЛЛЕКТИВНЫХ  СПОСОБОВ  ОБУЧЕНИЯ</vt:lpstr>
      <vt:lpstr>Слайд 6</vt:lpstr>
      <vt:lpstr>Основные задачи формирования Коммуникативной компетенции</vt:lpstr>
      <vt:lpstr> КОЛЛЕКТИВНЫЙ  СПОСОБ  ОБУЧЕНИЯ  (КСО) – </vt:lpstr>
      <vt:lpstr>Слайд 9</vt:lpstr>
      <vt:lpstr>ГЛАВА 2  ОПЫТНО-ЭКСПЕРИМЕНТАЛЬНАЯ  РАБОТА   ПО  ФОРМИРОВАНИЮ КОММУНИКАТИВНОЙ  КОМПЕТЕНЦИИ  МЛАДШИХ  ШКОЛЬНИКОВ ПОСРЕДСТВОМ  КОЛЛЕКТИВНЫХ  СПОСОБОВ  ОБУЧЕНИЯ</vt:lpstr>
      <vt:lpstr>ОПЫТНО-ЭКСПЕРИМЕНТАЛЬНАЯ РАБОТА ПО ФОРМИРОВАНИЮ КОММУНИКАТИВНОЙ КОМПЕТЕНЦИИ МЛАДШИХ ШКОЛЬНИКОВ</vt:lpstr>
      <vt:lpstr>Диагностика  исходного  уровня  коммуникативной компетенции  младших  школьников</vt:lpstr>
      <vt:lpstr>Приёмы, используемые на коллективных занятиях</vt:lpstr>
      <vt:lpstr>Результаты  опытно-экспериментальной  работы</vt:lpstr>
      <vt:lpstr>ВЫВОДЫ</vt:lpstr>
      <vt:lpstr>ВЫВОДЫ</vt:lpstr>
      <vt:lpstr> Формирование   коммуникативной   компетенции младших   школьников   посредством    коллективных  способов  обучения  на  уроках  русского  языка  в  начальной  школе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amigo</dc:creator>
  <cp:lastModifiedBy>Пользователь Windows</cp:lastModifiedBy>
  <cp:revision>111</cp:revision>
  <dcterms:created xsi:type="dcterms:W3CDTF">2016-10-18T21:01:16Z</dcterms:created>
  <dcterms:modified xsi:type="dcterms:W3CDTF">2016-12-11T19:05:23Z</dcterms:modified>
</cp:coreProperties>
</file>