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D0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19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9691-AB9F-489E-A630-03EC581A2680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4E23-0655-45B7-A998-BC428771FF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e-BY" b="1" dirty="0" smtClean="0">
                <a:solidFill>
                  <a:schemeClr val="bg1"/>
                </a:solidFill>
              </a:rPr>
              <a:t>Эрик Э</a:t>
            </a:r>
            <a:r>
              <a:rPr lang="ru-RU" b="1" dirty="0" err="1" smtClean="0">
                <a:solidFill>
                  <a:schemeClr val="bg1"/>
                </a:solidFill>
              </a:rPr>
              <a:t>риксон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28611"/>
            <a:ext cx="4357717" cy="556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2214578" cy="32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428892" cy="3168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500330" cy="321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710543"/>
            <a:ext cx="5357850" cy="301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 БИОГРАФИЯ</a:t>
            </a:r>
          </a:p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indent="268288" algn="just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Родился в Германии, во Франкфурте, 15 июня 1902 года.</a:t>
            </a:r>
          </a:p>
          <a:p>
            <a:pPr marR="0" lvl="0" indent="268288" algn="just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окончания гимназии изучает искусство  и путешествует по Европе.</a:t>
            </a: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1927 – 1933 гг. Работает преподавателем в Вене и изучает там психоанализ под руководством Анны Фрейд.</a:t>
            </a: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1933</a:t>
            </a:r>
            <a:r>
              <a:rPr lang="ru-RU" sz="1900" dirty="0" smtClean="0"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1950 г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г. Переезжает с семьей в США. Становится первым детским психоаналитиком в Бостоне. Преподает в Гарвардском, Йельском и Калифорнийском университетах, работает психотерапевтом.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900" dirty="0" smtClean="0">
                <a:ea typeface="Calibri" pitchFamily="34" charset="0"/>
                <a:cs typeface="Times New Roman" pitchFamily="18" charset="0"/>
              </a:rPr>
              <a:t>Проводит исследования процесса воспитания детей у американских индейцев.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268288" algn="just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1950 г. </a:t>
            </a:r>
            <a:r>
              <a:rPr lang="ru-RU" sz="1900" dirty="0" smtClean="0">
                <a:ea typeface="Calibri" pitchFamily="34" charset="0"/>
                <a:cs typeface="Times New Roman" pitchFamily="18" charset="0"/>
              </a:rPr>
              <a:t>Публикует свою первую книгу «Детство и общество». Оставляет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профессорскую должность в университете Беркли в Калифорнии, отказавшись присягнуть на лояльность во время антикоммунистической кампании.                </a:t>
            </a: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1951 – 1960 гг. Работает с детьми с физическими и психическими недостатками в Центре Остен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Риггс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Стокбридже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штат Массачусетс. Преподает в ряде университетов.</a:t>
            </a: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1960 – 1970 гг. Профессор в Гарвардском университете.</a:t>
            </a: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68288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9525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1971 – 1994 гг. Выходит на пенсию, совместно с женой публикует научные труды.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be-BY" sz="3200" b="1" dirty="0" smtClean="0"/>
              <a:t>Жизненный путь личности в работах Эрика Эриксона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1714512" cy="28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68"/>
            <a:ext cx="19869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00562" y="4643446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“Зрелость”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(редактор)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000108"/>
            <a:ext cx="1981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72264" y="4000504"/>
            <a:ext cx="2571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“Активная старость”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(соавтор)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1" grpId="0" uiExpand="1" build="allAtOnce"/>
      <p:bldP spid="8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142853"/>
          <a:ext cx="8715437" cy="6615329"/>
        </p:xfrm>
        <a:graphic>
          <a:graphicData uri="http://schemas.openxmlformats.org/drawingml/2006/table">
            <a:tbl>
              <a:tblPr/>
              <a:tblGrid>
                <a:gridCol w="909307"/>
                <a:gridCol w="1169411"/>
                <a:gridCol w="1278867"/>
                <a:gridCol w="1427545"/>
                <a:gridCol w="1371480"/>
                <a:gridCol w="1130066"/>
                <a:gridCol w="1428761"/>
              </a:tblGrid>
              <a:tr h="492599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Примерный возраст 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Стадия 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Наиболее значимые взаимоотношения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Экзистенциальные вопросы 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Психосоциальный кризис 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Приобретаемое качество 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b="1" noProof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Дезадаптивная</a:t>
                      </a: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 вредоносная тенденции</a:t>
                      </a:r>
                      <a:endParaRPr lang="ru-RU" sz="110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07933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 – 2 года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Орально-сенсорная</a:t>
                      </a: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Мать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Могу ли я доверять миру?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Доверие – </a:t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недоверие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Надежда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Сенсорная неприспособленность</a:t>
                      </a:r>
                    </a:p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noProof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Замкнутость в себе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8874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– 4 года 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Мышечно-анальная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Могу ли я действовать самостоятельно? </a:t>
                      </a:r>
                      <a:endParaRPr lang="ru-RU" sz="105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Автономия –</a:t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стыд и сомнение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Воля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Импульсивность. Навязчивость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FF">
                            <a:tint val="66000"/>
                            <a:satMod val="160000"/>
                          </a:srgbClr>
                        </a:gs>
                        <a:gs pos="50000">
                          <a:srgbClr val="0000FF">
                            <a:tint val="44500"/>
                            <a:satMod val="160000"/>
                          </a:srgbClr>
                        </a:gs>
                        <a:gs pos="100000">
                          <a:srgbClr val="00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– 5 лет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Локомоторно-генитальная</a:t>
                      </a: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Могу ли я стать независимым от родителей и исследовать границы своих возможностей?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Инициатива –</a:t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вина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Намерение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Безжалостность. Сдерживание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– 12 лет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Латентная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Соседи, школа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Могу ли я стать настолько умелым, чтобы выжить и приспособиться к миру?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Трудолюбие –</a:t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чувство неполноценности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Компетентность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Узконаправленность</a:t>
                      </a: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Инерция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26680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– 19 лет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Подростковый возраст и юность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Сверстники, ролевые модели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Кто я, и кем я могу стать? 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Идентичность –</a:t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смешение ролей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Верность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Фанатизм. </a:t>
                      </a:r>
                      <a:endParaRPr lang="ru-RU" sz="1100" noProof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Отрицание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92599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 – 24 года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Ранняя зрелость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Партнеры,</a:t>
                      </a:r>
                      <a:r>
                        <a:rPr lang="ru-RU" sz="11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друзья,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Могу ли я любить? 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Близость –</a:t>
                      </a:r>
                      <a:b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изоляция 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Любовь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Беспорядочность связей. Самоизоляция</a:t>
                      </a:r>
                      <a:endParaRPr lang="ru-RU" sz="105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92599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– 65 лет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925" indent="-34925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Средняя  зрелость</a:t>
                      </a:r>
                      <a:endParaRPr lang="ru-RU" sz="105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Домочадцы. коллеги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Что я могу предложить будущим поколениям? </a:t>
                      </a:r>
                      <a:endParaRPr lang="ru-RU" sz="105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Продуктивность –</a:t>
                      </a:r>
                      <a:b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стагнация 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Забота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Трудоголия</a:t>
                      </a: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noProof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Отрицание.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C5D04">
                            <a:tint val="66000"/>
                            <a:satMod val="160000"/>
                          </a:srgbClr>
                        </a:gs>
                        <a:gs pos="50000">
                          <a:srgbClr val="FC5D04">
                            <a:tint val="44500"/>
                            <a:satMod val="160000"/>
                          </a:srgbClr>
                        </a:gs>
                        <a:gs pos="100000">
                          <a:srgbClr val="FC5D04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87622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65 лет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Поздняя зрелость</a:t>
                      </a:r>
                      <a:endParaRPr lang="ru-RU" sz="105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Человечество</a:t>
                      </a:r>
                      <a:endParaRPr lang="ru-RU" sz="11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Доволен ли я прожитой жизнью? 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Целостность эго –</a:t>
                      </a:r>
                      <a:b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отчаяние 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100" noProof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Мудрость</a:t>
                      </a:r>
                      <a:endParaRPr lang="ru-RU" sz="1100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Лишь предполагаемая целостность.</a:t>
                      </a:r>
                      <a:endParaRPr lang="ru-RU" sz="1050" noProof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05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Презрение</a:t>
                      </a:r>
                      <a:endParaRPr lang="ru-RU" sz="105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906" marT="3906" marB="39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"/>
            <a:ext cx="3857652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7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 работах Эрика </a:t>
            </a:r>
            <a:r>
              <a:rPr lang="ru-RU" sz="17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Эриксона</a:t>
            </a:r>
            <a:endParaRPr lang="ru-RU" sz="1700" b="1" dirty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Первая книга Э.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Эриксона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вышла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1950 году,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когда автору было 48 лет.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сихоисторическая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работа «Молодой Лютер» о Мартине Лютере оказала влияние на Джона Осборна, автора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пьесы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«Лютер». Пьеса шла в том числе на Бродвее и была экранизирована.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lang="ru-RU" sz="1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За свою другую психобиографическую книгу «Правда Ганди: об истоках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воинствующего ненасилия» Э.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Эриксон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удостоился Пулитцеровской премии (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американская премия за достижения в области журналистики, литературы и музыки), а также национальной книжной премии в области философии и религии.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2000264" cy="30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676650"/>
            <a:ext cx="1905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0"/>
            <a:ext cx="1914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об Э. </a:t>
            </a:r>
            <a:r>
              <a:rPr lang="ru-RU" dirty="0" err="1" smtClean="0"/>
              <a:t>Эриксоне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714620"/>
            <a:ext cx="2531494" cy="37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71678"/>
            <a:ext cx="2514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3643338" cy="516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Чикаго су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ествует Институт Эриксона, высшее учебное заведение и исследовательский центр в области детского развития, образования и проблем семьи.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440</Words>
  <Application>Microsoft Office PowerPoint</Application>
  <PresentationFormat>Экран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Эрик Эриксон</vt:lpstr>
      <vt:lpstr>Слайд 2</vt:lpstr>
      <vt:lpstr>Слайд 3</vt:lpstr>
      <vt:lpstr>Жизненный путь личности в работах Эрика Эриксона</vt:lpstr>
      <vt:lpstr>Слайд 5</vt:lpstr>
      <vt:lpstr>Слайд 6</vt:lpstr>
      <vt:lpstr>Книги об Э. Эриксоне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Эрик Эриксон</dc:title>
  <dc:creator>User</dc:creator>
  <cp:lastModifiedBy>User</cp:lastModifiedBy>
  <cp:revision>18</cp:revision>
  <dcterms:created xsi:type="dcterms:W3CDTF">2012-10-28T18:04:08Z</dcterms:created>
  <dcterms:modified xsi:type="dcterms:W3CDTF">2012-11-12T23:09:16Z</dcterms:modified>
</cp:coreProperties>
</file>