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9"/>
  </p:notesMasterIdLst>
  <p:sldIdLst>
    <p:sldId id="256" r:id="rId2"/>
    <p:sldId id="258" r:id="rId3"/>
    <p:sldId id="257" r:id="rId4"/>
    <p:sldId id="262" r:id="rId5"/>
    <p:sldId id="270" r:id="rId6"/>
    <p:sldId id="260" r:id="rId7"/>
    <p:sldId id="261" r:id="rId8"/>
    <p:sldId id="263" r:id="rId9"/>
    <p:sldId id="264" r:id="rId10"/>
    <p:sldId id="265" r:id="rId11"/>
    <p:sldId id="269" r:id="rId12"/>
    <p:sldId id="266" r:id="rId13"/>
    <p:sldId id="268" r:id="rId14"/>
    <p:sldId id="267" r:id="rId15"/>
    <p:sldId id="271" r:id="rId16"/>
    <p:sldId id="272" r:id="rId17"/>
    <p:sldId id="27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030A-335F-493D-B9E2-E47E0406BA3C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C6D03-8598-44F0-B0B6-732E5D764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69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9B5-DD73-4502-B0F9-6A77F62F8448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E578F15-515C-48F4-A1EF-8A764DED2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36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9B5-DD73-4502-B0F9-6A77F62F8448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E578F15-515C-48F4-A1EF-8A764DED2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59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9B5-DD73-4502-B0F9-6A77F62F8448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E578F15-515C-48F4-A1EF-8A764DED2BD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3930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9B5-DD73-4502-B0F9-6A77F62F8448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578F15-515C-48F4-A1EF-8A764DED2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39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9B5-DD73-4502-B0F9-6A77F62F8448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578F15-515C-48F4-A1EF-8A764DED2BD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2327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9B5-DD73-4502-B0F9-6A77F62F8448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578F15-515C-48F4-A1EF-8A764DED2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72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9B5-DD73-4502-B0F9-6A77F62F8448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8F15-515C-48F4-A1EF-8A764DED2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258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9B5-DD73-4502-B0F9-6A77F62F8448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8F15-515C-48F4-A1EF-8A764DED2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89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9B5-DD73-4502-B0F9-6A77F62F8448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8F15-515C-48F4-A1EF-8A764DED2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3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9B5-DD73-4502-B0F9-6A77F62F8448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E578F15-515C-48F4-A1EF-8A764DED2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86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9B5-DD73-4502-B0F9-6A77F62F8448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E578F15-515C-48F4-A1EF-8A764DED2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1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9B5-DD73-4502-B0F9-6A77F62F8448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E578F15-515C-48F4-A1EF-8A764DED2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70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9B5-DD73-4502-B0F9-6A77F62F8448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8F15-515C-48F4-A1EF-8A764DED2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15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9B5-DD73-4502-B0F9-6A77F62F8448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8F15-515C-48F4-A1EF-8A764DED2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6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9B5-DD73-4502-B0F9-6A77F62F8448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8F15-515C-48F4-A1EF-8A764DED2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51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C9B5-DD73-4502-B0F9-6A77F62F8448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578F15-515C-48F4-A1EF-8A764DED2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62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EC9B5-DD73-4502-B0F9-6A77F62F8448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E578F15-515C-48F4-A1EF-8A764DED2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72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7865" y="-360680"/>
            <a:ext cx="6833462" cy="3217091"/>
          </a:xfrm>
        </p:spPr>
        <p:txBody>
          <a:bodyPr/>
          <a:lstStyle/>
          <a:p>
            <a:r>
              <a:rPr lang="ru-RU" dirty="0"/>
              <a:t>"Работа психолога </a:t>
            </a:r>
            <a:r>
              <a:rPr lang="ru-RU" dirty="0" smtClean="0"/>
              <a:t>с фобиями у взрослых".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538" y="2317108"/>
            <a:ext cx="7785462" cy="463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256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6605" y="199568"/>
            <a:ext cx="8911687" cy="1280890"/>
          </a:xfrm>
        </p:spPr>
        <p:txBody>
          <a:bodyPr/>
          <a:lstStyle/>
          <a:p>
            <a:r>
              <a:rPr lang="ru-RU" dirty="0" err="1"/>
              <a:t>Когнитивно</a:t>
            </a:r>
            <a:r>
              <a:rPr lang="ru-RU" dirty="0"/>
              <a:t>-поведенческая терапия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72" y="1480458"/>
            <a:ext cx="8595360" cy="52425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Согласно </a:t>
            </a:r>
            <a:r>
              <a:rPr lang="ru-RU" dirty="0"/>
              <a:t>рекомендациям ВОЗ и Министерства здравоохранения США, при определении методов психотерапии при тревожно-</a:t>
            </a:r>
            <a:r>
              <a:rPr lang="ru-RU" dirty="0" err="1"/>
              <a:t>фобических</a:t>
            </a:r>
            <a:r>
              <a:rPr lang="ru-RU" dirty="0"/>
              <a:t> расстройствах выбор № 1 — </a:t>
            </a:r>
            <a:r>
              <a:rPr lang="ru-RU" dirty="0" err="1"/>
              <a:t>когнитивно</a:t>
            </a:r>
            <a:r>
              <a:rPr lang="ru-RU" dirty="0"/>
              <a:t>-поведенческая терапия (КГП). Применение техник КПТ позволяет выбрать из множества существующих теоретических разработок тот способ, который будет максимально соответствовать состоянию конкретного пациента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Суть методики. Психотерапевт данного направления предлагает пациенту выявить главенствующие мысли-паразиты, изменить их направленность или полностью трансформировать в положительное русло, используя так называемые «сократовские» вопросы, например: кто утверждает, что все плохо?; кто решил, что так будет вечно</a:t>
            </a:r>
            <a:r>
              <a:rPr lang="ru-RU" dirty="0" smtClean="0"/>
              <a:t>?</a:t>
            </a:r>
            <a:endParaRPr lang="ru-RU" dirty="0"/>
          </a:p>
          <a:p>
            <a:r>
              <a:rPr lang="ru-RU" dirty="0" err="1"/>
              <a:t>Когитично</a:t>
            </a:r>
            <a:r>
              <a:rPr lang="ru-RU" dirty="0"/>
              <a:t>-поведенческая терапия позволяет личности самостоятельно изменить негативные мысли и поведение, способствующие возникновению и/или усилению тревожного состояния. Эта методика основана на теории: то, как пациент думает и действует, влияет на то, как он себя чувствует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КПТ помогает осознать и изменить ложные, вымышленные убеждения. В ходе терапии, пациент обучается выявлять так называемые «ошибочные мысли», являющиеся базой для возникновения тревоги и противостоять «ложному мышлению» с помощью логики и анализа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В ходе терапии пациент поэтапно под контролем врача, «окунает» себя в атмосферу ситуаций, вызывающих патологическую тревогу, в начале занятий – лишь в воображении, а, пройдя фантазийную «практику» — в действительности. Постепенно сложность заданий увеличивается: с каждым новым сеансом пациент проводит больше времени в тревожащих его ситуациях, «сценарий» усложняется. Таким образом, у пациента со временем вырабатывается «привычка» спокойно пребывать в некогда пугающей его ситуации, и вследствие этого снижается интенсивность страха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Когнитивно</a:t>
            </a:r>
            <a:r>
              <a:rPr lang="ru-RU" dirty="0"/>
              <a:t>-поведенческая терапия – высокоэффективна при лечении тревожно-</a:t>
            </a:r>
            <a:r>
              <a:rPr lang="ru-RU" dirty="0" err="1"/>
              <a:t>фобических</a:t>
            </a:r>
            <a:r>
              <a:rPr lang="ru-RU" dirty="0"/>
              <a:t> расстройств, так как пациент овладевает навыками, позволяющими ему самостоятельно справиться с критическими ситуациями.</a:t>
            </a:r>
          </a:p>
        </p:txBody>
      </p:sp>
    </p:spTree>
    <p:extLst>
      <p:ext uri="{BB962C8B-B14F-4D97-AF65-F5344CB8AC3E}">
        <p14:creationId xmlns:p14="http://schemas.microsoft.com/office/powerpoint/2010/main" val="2265446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Систематическая десенсибилизация по Д. </a:t>
            </a:r>
            <a:r>
              <a:rPr lang="ru-RU" dirty="0" err="1"/>
              <a:t>Вольпе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1793966"/>
            <a:ext cx="9841275" cy="485067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««« </a:t>
            </a:r>
            <a:r>
              <a:rPr lang="ru-RU" dirty="0"/>
              <a:t>Методы поведенческой </a:t>
            </a:r>
            <a:r>
              <a:rPr lang="ru-RU" dirty="0" smtClean="0"/>
              <a:t>терапии</a:t>
            </a:r>
            <a:endParaRPr lang="ru-RU" dirty="0"/>
          </a:p>
          <a:p>
            <a:r>
              <a:rPr lang="ru-RU" dirty="0"/>
              <a:t>Этот терапевтический метод предложил южноафриканский терапевт Джозеф </a:t>
            </a:r>
            <a:r>
              <a:rPr lang="ru-RU" dirty="0" err="1"/>
              <a:t>Вольпе</a:t>
            </a:r>
            <a:r>
              <a:rPr lang="ru-RU" dirty="0"/>
              <a:t>, который понимает его как «поэтапное устранение невротических привычек страха». Его задача — снижение эмоциональной восприимчивости по отношению к определенным ситуациям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Систематическая десенсибилизация основывается на явлениях генерализации аффекта и условного рефлекса, когда аффективное переживание страха непроизвольно связывается с нейтральными стимулами тех ситуаций, которые вызывают страх. В силу этого становится возможным обратный процесс — добиться </a:t>
            </a:r>
            <a:r>
              <a:rPr lang="ru-RU" dirty="0" err="1"/>
              <a:t>угашения</a:t>
            </a:r>
            <a:r>
              <a:rPr lang="ru-RU" dirty="0"/>
              <a:t> условного рефлекса, связав эти стимулы с позитивным подкреплением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Процесс происходит в три этапа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(1) 1-я операция посвящена еще не симптомам, а разучиванию тренировки релаксации или же закреплению уже освоенных техник (напр., аутогенная тренировка, ступенчатый активный гипноз, медитация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Чаще всего за основу берут тренинг релаксации Якобсона. При этом напрягают и расслабляют мышцы и варьируют дыхание и речь так, чтобы по команде в любой момент можно было достичь иммобилизации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(2) Пациенту дают список нарастающих устрашающих ситуаций, т.е. устанавливают иерархию страхов. Они должны выяснить, какие сферы страха более сильные, а какие более слабые, и распределить описания своего состояния за шкалой от 0 (нет страха) до 100 (максимальный страх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(3) Оба предыдущих этапа посвящены анализу проблемы и подготовке к терапии. На этапе собственно терапии пациент в расслабленном состоянии актуализирует для себя на короткое время (около 10 с.) содержание представлений за иерархией страхов; как только он начинает ощущать страх, то сразу сигнализирует об этом терапевту, который удлиняет фазу релаксации, пока не зафиксирует прекращение реакций страха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Постепенное приближение к ситуациям, которые вызывают каждый раз больший страх, может объединяться с другими процессами (не только с релаксацией), напр., с ролевыми играми в группе с людьми, которые не имеют страхов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Разновидностью систематической десенсибилизации являются методы конфронтации (погружение в пугающую ситуацию). Они отличается преимущественно тем, что с появлением реакции страха контакт не обрывают, а даже форсируют (усиливают), допуская, что реакция страха (при внимательном надзоре терапевта) спонтанно прекратится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При насыщении раздражителями </a:t>
            </a:r>
            <a:r>
              <a:rPr lang="ru-RU" dirty="0" smtClean="0"/>
              <a:t>пациента</a:t>
            </a:r>
            <a:r>
              <a:rPr lang="ru-RU" dirty="0"/>
              <a:t>, который страдает, напр. фобией змей, целеустремленно и чрезмерно его сталкивают поочередно с живыми змеями </a:t>
            </a:r>
            <a:r>
              <a:rPr lang="ru-RU" dirty="0" smtClean="0"/>
              <a:t>и </a:t>
            </a:r>
            <a:r>
              <a:rPr lang="ru-RU" dirty="0"/>
              <a:t>интенсивным представлением о </a:t>
            </a:r>
            <a:r>
              <a:rPr lang="ru-RU" dirty="0" smtClean="0"/>
              <a:t>змеях.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917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Лечение гипнозом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7874" y="1323703"/>
            <a:ext cx="9273758" cy="5460274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r>
              <a:rPr lang="ru-RU" dirty="0"/>
              <a:t>Пожалуй, гипнотерапия – самый загадочный метод лечения, опутанный мифами и легендами, связанный в сознании людей с колдовством и потусторонними силами. Несмотря на имеющиеся предубеждения, гипноз признан официальной медициной эффективным и быстродействующим, хотя и не часто применяемым, методом лечения тревожно-</a:t>
            </a:r>
            <a:r>
              <a:rPr lang="ru-RU" dirty="0" err="1"/>
              <a:t>фобических</a:t>
            </a:r>
            <a:r>
              <a:rPr lang="ru-RU" dirty="0"/>
              <a:t>  расстройств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Под гипнозом у человека снимается надуманная «защита», которая была выстроена, чтобы не сталкиваться с неприятными событиями и избежать проявления страха. В гипнотическом состоянии пациент отключается практически от всех влияний внешнего мира, максимально расслабляется, что позволяет сосредоточиться исключительно на имеющейся проблеме и найти ее правильное, внушаемое специалистом, решение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Гипноз – искусственно созданное, непродолжительное по времени состояние сознания, для которого характерно сужение его объема, изменение функций и направления самоконтроля и предельная концентрация на содержании внушаемой установки. Гипноз – это динамичная смена состояний, стартующая с обычной релаксации и приводящая к сомнамбулизму, включающему, как правило, полную постгипнотическую амнезию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Классические техники гипноза предусматривают проведение сеансов в соответствующих помещениях, способствующих погружению в определенную фазу. Главным отличием </a:t>
            </a:r>
            <a:r>
              <a:rPr lang="ru-RU" dirty="0" err="1"/>
              <a:t>эриксоновского</a:t>
            </a:r>
            <a:r>
              <a:rPr lang="ru-RU" dirty="0"/>
              <a:t> гипноза является погружение в транс пациентов, пребывающих в состоянии бодрствования. </a:t>
            </a:r>
            <a:r>
              <a:rPr lang="ru-RU" dirty="0" err="1"/>
              <a:t>Эриксоновский</a:t>
            </a:r>
            <a:r>
              <a:rPr lang="ru-RU" dirty="0"/>
              <a:t> гипноз предполагает индивидуальный подход к каждому пациенту и обеспечивает 100% </a:t>
            </a:r>
            <a:r>
              <a:rPr lang="ru-RU" dirty="0" err="1"/>
              <a:t>гипнабельность</a:t>
            </a:r>
            <a:r>
              <a:rPr lang="ru-RU" dirty="0"/>
              <a:t>. В этом </a:t>
            </a:r>
            <a:r>
              <a:rPr lang="ru-RU" dirty="0" err="1"/>
              <a:t>недирективном</a:t>
            </a:r>
            <a:r>
              <a:rPr lang="ru-RU" dirty="0"/>
              <a:t> по сути направлении отсутствуют четко установленные правила. Это довольно мягкое воздействие, косвенное внушение в символической форме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Указания, даваемые терапевтом, — это не однозначные, не прямолинейные формулировки. Они состоят из многочисленных аналогий, подходящих и схожих к конкретной ситуации. При этом специалист не разъясняет значение метафор, то есть не переводит общение на «бессознательном» уровне в понятную сознательную форму. В </a:t>
            </a:r>
            <a:r>
              <a:rPr lang="ru-RU" dirty="0" err="1"/>
              <a:t>эриксоновской</a:t>
            </a:r>
            <a:r>
              <a:rPr lang="ru-RU" dirty="0"/>
              <a:t> гипнотической модели содержание речи терапевта максимально обобщено, расплывчато и неопределенно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Интересная особенность </a:t>
            </a:r>
            <a:r>
              <a:rPr lang="ru-RU" dirty="0" err="1"/>
              <a:t>эриксоновского</a:t>
            </a:r>
            <a:r>
              <a:rPr lang="ru-RU" dirty="0"/>
              <a:t> гипноза: любое сопротивление клиента  встречает поощрение и приветствие терапевта. Человек оказывается в ситуации, когда любые виды и попытки сопротивление трансформируются в сотрудничество. Поэтому эта техника позволяет внедрить в сознание человека любую необходимую идею, которую пациент не может отвергнуть.</a:t>
            </a:r>
          </a:p>
        </p:txBody>
      </p:sp>
    </p:spTree>
    <p:extLst>
      <p:ext uri="{BB962C8B-B14F-4D97-AF65-F5344CB8AC3E}">
        <p14:creationId xmlns:p14="http://schemas.microsoft.com/office/powerpoint/2010/main" val="1228551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Арт-терапия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6155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Психология проработки страхов или фобий, воздействуя на них через искусство с целью преодоления, основана на простой закономерности: страх можно победить, работая с ним символично (как с конкретным символом) – нарисовав его, изобразив его с помощью действий, составив его из деталей и т.п. Здесь задействуется особенный терапевтический механизм – творческая </a:t>
            </a:r>
            <a:r>
              <a:rPr lang="ru-RU" dirty="0" smtClean="0"/>
              <a:t>деятельность.</a:t>
            </a:r>
          </a:p>
          <a:p>
            <a:r>
              <a:rPr lang="ru-RU" dirty="0" smtClean="0"/>
              <a:t>Несколько </a:t>
            </a:r>
            <a:r>
              <a:rPr lang="ru-RU" dirty="0"/>
              <a:t>примеров упражнений: рисование страха – абстракция: на листке бумаги предлагается изобразить свой страх – с помощью линий и оттенков, рисунок должен быть абстрактным, затем необходимо подробно прокомментировать каждую деталь и ее значение; рисование страха – материализация: страх изображается на бумаге в произвольной форме, затем с творением необходимо сделать разрушающее действие – смять и выбросить, порвать, сжечь, уничтожить другим произвольным методом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игровая процедура – «кинопробы» (может использоваться не только для детей, но и для взрослых): придумывается сценарий, где существует главный герой – победитель страха; сам страх (в виде отрицательного персонажа) и прочие роли, помогающие изобразить победоносный сюжет – предлагается разыграть сценку, исполняя каждую роль </a:t>
            </a:r>
            <a:r>
              <a:rPr lang="ru-RU" dirty="0" smtClean="0"/>
              <a:t>поочередно</a:t>
            </a:r>
          </a:p>
          <a:p>
            <a:r>
              <a:rPr lang="ru-RU" dirty="0" smtClean="0"/>
              <a:t> </a:t>
            </a:r>
            <a:r>
              <a:rPr lang="ru-RU" dirty="0"/>
              <a:t>нить повествования: берется клубок толстых ниток или бечевки; придумывается начало истории – например, о ребенке Коле, умном и добром, у которого вроде и все в порядке, но есть страх… – на этом клубок передается ребенку (конец нити остается в руках родителя), он должен рассказать о страхе и продолжить историю, передав клубок назад; повествование (передача клубка) продолжается до логического конца, где страх перестает быть устрашающим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017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Другие методы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7106" y="1691322"/>
            <a:ext cx="8595360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Среди дополнительных методов при лечении фобий используются:</a:t>
            </a:r>
          </a:p>
          <a:p>
            <a:endParaRPr lang="ru-RU" dirty="0"/>
          </a:p>
          <a:p>
            <a:r>
              <a:rPr lang="ru-RU" dirty="0"/>
              <a:t>метод экстремального тренинга,</a:t>
            </a:r>
          </a:p>
          <a:p>
            <a:r>
              <a:rPr lang="ru-RU" dirty="0"/>
              <a:t>арт-терапия,</a:t>
            </a:r>
          </a:p>
          <a:p>
            <a:r>
              <a:rPr lang="ru-RU" dirty="0" err="1"/>
              <a:t>пескотерапия</a:t>
            </a:r>
            <a:r>
              <a:rPr lang="ru-RU" dirty="0"/>
              <a:t>,</a:t>
            </a:r>
          </a:p>
          <a:p>
            <a:r>
              <a:rPr lang="ru-RU" dirty="0"/>
              <a:t>обучение пациентов основам медитации и самовнушении,</a:t>
            </a:r>
          </a:p>
          <a:p>
            <a:r>
              <a:rPr lang="ru-RU" dirty="0"/>
              <a:t>изменение образа жизни,</a:t>
            </a:r>
          </a:p>
          <a:p>
            <a:r>
              <a:rPr lang="ru-RU" dirty="0"/>
              <a:t>физическая активность,</a:t>
            </a:r>
          </a:p>
        </p:txBody>
      </p:sp>
    </p:spTree>
    <p:extLst>
      <p:ext uri="{BB962C8B-B14F-4D97-AF65-F5344CB8AC3E}">
        <p14:creationId xmlns:p14="http://schemas.microsoft.com/office/powerpoint/2010/main" val="2089973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Советы по самопомощи для преодоления фобий и страхов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000" dirty="0"/>
              <a:t>Кроме профессиональной помощи психолога, есть много стратегий самопомощи, которые вы можете использовать, чтобы преодолеть фобии и страх.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Узнайте о вашей фобии. Понимание фобии является первым шагом к его преодолению. Важно знать, что фобии являются общераспространенными. Наличие фобии не значит, что вы сумасшедший! Вы так же узнаете, что фобии весьма поддаются лечению. Вы можете преодолеть свои тревоги и страх.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Атакуйте ваши негативные мысли. Тревожные мысли, которые являются топливом для фобии, как правило, нереалистичны. Попробуйте поставить негативные мысли под сомнение.</a:t>
            </a:r>
            <a:br>
              <a:rPr lang="ru-RU" sz="2000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3314" y="5738948"/>
            <a:ext cx="4581298" cy="172273"/>
          </a:xfrm>
        </p:spPr>
        <p:txBody>
          <a:bodyPr>
            <a:normAutofit fontScale="32500" lnSpcReduction="20000"/>
          </a:bodyPr>
          <a:lstStyle/>
          <a:p>
            <a:r>
              <a:rPr lang="ru-RU" dirty="0"/>
              <a:t>Например: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lvl="3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241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7474" y="2133600"/>
            <a:ext cx="9397138" cy="441524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Отрицательная </a:t>
            </a:r>
            <a:r>
              <a:rPr lang="ru-RU" dirty="0"/>
              <a:t>мысль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«Лифт сломается, и я окажусь в ловушке и задохнусь.»</a:t>
            </a:r>
          </a:p>
          <a:p>
            <a:r>
              <a:rPr lang="ru-RU" dirty="0"/>
              <a:t>Есть ли доказательства того, что эта мысль неверна (иррациональна</a:t>
            </a:r>
            <a:r>
              <a:rPr lang="ru-RU" dirty="0" smtClean="0"/>
              <a:t>)?</a:t>
            </a:r>
            <a:endParaRPr lang="ru-RU" dirty="0"/>
          </a:p>
          <a:p>
            <a:r>
              <a:rPr lang="ru-RU" dirty="0"/>
              <a:t>«Вы знаете много людей, пользующихся лифтом и он никогда не ломается.»</a:t>
            </a:r>
          </a:p>
          <a:p>
            <a:r>
              <a:rPr lang="ru-RU" dirty="0"/>
              <a:t>«Вы не можете вспомнить, что кто-либо умер от удушья в лифте.»</a:t>
            </a:r>
          </a:p>
          <a:p>
            <a:r>
              <a:rPr lang="ru-RU" dirty="0"/>
              <a:t>«Вы никогда не были в лифте, который сломался.»</a:t>
            </a:r>
          </a:p>
          <a:p>
            <a:r>
              <a:rPr lang="ru-RU" dirty="0"/>
              <a:t>«В лифте есть вентиляционные отверстия, которые доставляют воздух.»</a:t>
            </a:r>
          </a:p>
          <a:p>
            <a:r>
              <a:rPr lang="ru-RU" dirty="0"/>
              <a:t>«Вы можете нажать тревожную кнопку или использовать телефон для вызова помощи.»</a:t>
            </a:r>
          </a:p>
          <a:p>
            <a:r>
              <a:rPr lang="ru-RU" dirty="0"/>
              <a:t>Что бы вы сказали своему другу, у которого есть этот страх</a:t>
            </a:r>
            <a:r>
              <a:rPr lang="ru-RU" dirty="0" smtClean="0"/>
              <a:t>?</a:t>
            </a:r>
            <a:endParaRPr lang="ru-RU" dirty="0"/>
          </a:p>
          <a:p>
            <a:r>
              <a:rPr lang="ru-RU" dirty="0"/>
              <a:t>«Вы бы, наверное, сказали, что шансы, что лифт сломается очень малы, поскольку вы не видели и не слышали о том, что такое случается часто.»</a:t>
            </a:r>
          </a:p>
          <a:p>
            <a:r>
              <a:rPr lang="ru-RU" dirty="0"/>
              <a:t>Методы релаксации, глубокое дыхание, медитация являются мощным противоядием когда человек испытывает от беспокойство, панику и страх. При регулярной практике вы разовьете способность успокаиваться быстро. Вы можете использовать эти методы, когда вам, предстоит оказаться в ситуации, вызывающей фобию.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264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905000"/>
            <a:ext cx="7123943" cy="3778250"/>
          </a:xfrm>
        </p:spPr>
      </p:pic>
    </p:spTree>
    <p:extLst>
      <p:ext uri="{BB962C8B-B14F-4D97-AF65-F5344CB8AC3E}">
        <p14:creationId xmlns:p14="http://schemas.microsoft.com/office/powerpoint/2010/main" val="99100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фобия?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325" y="1567543"/>
            <a:ext cx="8595360" cy="4580709"/>
          </a:xfrm>
        </p:spPr>
        <p:txBody>
          <a:bodyPr/>
          <a:lstStyle/>
          <a:p>
            <a:r>
              <a:rPr lang="ru-RU" dirty="0"/>
              <a:t>Фобия — это сильно выраженный упорный навязчивый страх, необратимо обостряющийся в определённых ситуациях и не поддающийся полному логическому </a:t>
            </a:r>
            <a:r>
              <a:rPr lang="ru-RU" dirty="0" smtClean="0"/>
              <a:t>объяснению, это </a:t>
            </a:r>
            <a:r>
              <a:rPr lang="ru-RU" dirty="0"/>
              <a:t>иррациональный, панический, неконтролируемый, навязчивый, болезненный УЖАС, вынуждающий человека избегать относительно безопасных ситуаций или объектов  </a:t>
            </a:r>
            <a:r>
              <a:rPr lang="ru-RU" dirty="0" smtClean="0"/>
              <a:t>. </a:t>
            </a:r>
            <a:r>
              <a:rPr lang="ru-RU" dirty="0"/>
              <a:t>В результате развития фобии человек начинает бояться и соответственно избегать определенных объектов, видов деятельности или ситуаций.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27485" y="4105539"/>
            <a:ext cx="7559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 все фобии признаны психическим отклонением. Часть из них является лишь некоторой проблемой реакции организма от принятого стандартна.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420" y="3857897"/>
            <a:ext cx="3004457" cy="283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9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256" y="365760"/>
            <a:ext cx="9169255" cy="1325562"/>
          </a:xfrm>
        </p:spPr>
        <p:txBody>
          <a:bodyPr/>
          <a:lstStyle/>
          <a:p>
            <a:r>
              <a:rPr lang="ru-RU" dirty="0" smtClean="0"/>
              <a:t>Типы фобий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7003" y="1889760"/>
            <a:ext cx="8595360" cy="435133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Есть три типа фобий и страхов</a:t>
            </a:r>
          </a:p>
          <a:p>
            <a:r>
              <a:rPr lang="ru-RU" dirty="0"/>
              <a:t>Страх социальных ситуаций.</a:t>
            </a:r>
          </a:p>
          <a:p>
            <a:r>
              <a:rPr lang="ru-RU" dirty="0"/>
              <a:t>Агорафобия (страх открытых пространств и сходных ситуаций, таких как скопления людей, общественные места, общественный транспорт, пребывание </a:t>
            </a:r>
            <a:r>
              <a:rPr lang="ru-RU" dirty="0" err="1"/>
              <a:t>ипередвижение</a:t>
            </a:r>
            <a:r>
              <a:rPr lang="ru-RU" dirty="0"/>
              <a:t> вне дома, людные места и так далее).</a:t>
            </a:r>
          </a:p>
          <a:p>
            <a:r>
              <a:rPr lang="ru-RU" dirty="0"/>
              <a:t>Специфические фобии (страх перед конкретными объектами).</a:t>
            </a:r>
          </a:p>
          <a:p>
            <a:r>
              <a:rPr lang="ru-RU" dirty="0"/>
              <a:t>Типы специфических фобий:</a:t>
            </a:r>
          </a:p>
          <a:p>
            <a:r>
              <a:rPr lang="ru-RU" dirty="0"/>
              <a:t>Страх животных. Боязнь змей, пауков, грызунов, собак.</a:t>
            </a:r>
          </a:p>
          <a:p>
            <a:r>
              <a:rPr lang="ru-RU" dirty="0"/>
              <a:t>Страх природной среды. Боязнь высоты, бури, воды, темноты.</a:t>
            </a:r>
          </a:p>
          <a:p>
            <a:r>
              <a:rPr lang="ru-RU" dirty="0" err="1"/>
              <a:t>Cитуационные</a:t>
            </a:r>
            <a:r>
              <a:rPr lang="ru-RU" dirty="0"/>
              <a:t> фобии — страхи, вызванные конкретной ситуацией. Примеры: страх закрытых пространств (клаустрофобия), </a:t>
            </a:r>
            <a:r>
              <a:rPr lang="ru-RU" dirty="0" err="1"/>
              <a:t>аэрофобия</a:t>
            </a:r>
            <a:r>
              <a:rPr lang="ru-RU" dirty="0"/>
              <a:t>, страх вождения, страх туннелей, мостов.</a:t>
            </a:r>
          </a:p>
          <a:p>
            <a:r>
              <a:rPr lang="ru-RU" dirty="0"/>
              <a:t>Медицинские фобии. Страх крови, травмы, страх перед иглами или другими медицинскими процедурами.</a:t>
            </a:r>
          </a:p>
        </p:txBody>
      </p:sp>
    </p:spTree>
    <p:extLst>
      <p:ext uri="{BB962C8B-B14F-4D97-AF65-F5344CB8AC3E}">
        <p14:creationId xmlns:p14="http://schemas.microsoft.com/office/powerpoint/2010/main" val="208424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Признаки фобии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4960" y="1367246"/>
            <a:ext cx="8272272" cy="5138057"/>
          </a:xfrm>
        </p:spPr>
        <p:txBody>
          <a:bodyPr>
            <a:normAutofit fontScale="92500"/>
          </a:bodyPr>
          <a:lstStyle/>
          <a:p>
            <a:r>
              <a:rPr lang="ru-RU" dirty="0"/>
              <a:t>Признаки фобии</a:t>
            </a:r>
          </a:p>
          <a:p>
            <a:r>
              <a:rPr lang="ru-RU" dirty="0"/>
              <a:t>Признаками фобии можно назвать регулярное избегание ситуации, в которой возникает ощущение страха, и наступление приступов паники. Их легко распознать по следующим признакам:</a:t>
            </a:r>
          </a:p>
          <a:p>
            <a:r>
              <a:rPr lang="ru-RU" dirty="0"/>
              <a:t>чувство удушья, спазмы в горле;</a:t>
            </a:r>
          </a:p>
          <a:p>
            <a:r>
              <a:rPr lang="ru-RU" dirty="0"/>
              <a:t>учащенное сердцебиение (сердце выскакивает из груди”);</a:t>
            </a:r>
          </a:p>
          <a:p>
            <a:r>
              <a:rPr lang="ru-RU" dirty="0"/>
              <a:t>чувство слабости, оцепенение тела;</a:t>
            </a:r>
          </a:p>
          <a:p>
            <a:r>
              <a:rPr lang="ru-RU" dirty="0"/>
              <a:t>ощущение, что вот-вот наступит обморок;</a:t>
            </a:r>
          </a:p>
          <a:p>
            <a:r>
              <a:rPr lang="ru-RU" dirty="0"/>
              <a:t>обильный холодный пот;</a:t>
            </a:r>
          </a:p>
          <a:p>
            <a:r>
              <a:rPr lang="ru-RU" dirty="0"/>
              <a:t>ощущение сильного страха, ужаса;</a:t>
            </a:r>
          </a:p>
          <a:p>
            <a:r>
              <a:rPr lang="ru-RU" dirty="0"/>
              <a:t>дрожь во всем теле;</a:t>
            </a:r>
          </a:p>
          <a:p>
            <a:r>
              <a:rPr lang="ru-RU" dirty="0"/>
              <a:t>рвота или расстройство желудка;</a:t>
            </a:r>
          </a:p>
          <a:p>
            <a:r>
              <a:rPr lang="ru-RU" dirty="0"/>
              <a:t>тело кажется "не своим”, перестает слушаться;</a:t>
            </a:r>
          </a:p>
          <a:p>
            <a:r>
              <a:rPr lang="ru-RU" dirty="0"/>
              <a:t>ощущение того, что сходишь с ума.</a:t>
            </a:r>
          </a:p>
        </p:txBody>
      </p:sp>
    </p:spTree>
    <p:extLst>
      <p:ext uri="{BB962C8B-B14F-4D97-AF65-F5344CB8AC3E}">
        <p14:creationId xmlns:p14="http://schemas.microsoft.com/office/powerpoint/2010/main" val="308101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Почему появляются фобии?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9463" y="1715590"/>
            <a:ext cx="7184571" cy="4754880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r>
              <a:rPr lang="ru-RU" dirty="0"/>
              <a:t>В основе появления фобии лежит одна из 2-х наиболее распространенных причин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1. Травматическая ситуация, которую человек перенес в прошлом. Например, страх поездки в транспорте может появиться после аварии, а боязнь подавиться пищей — после неприятного события </a:t>
            </a:r>
            <a:r>
              <a:rPr lang="ru-RU" dirty="0" err="1"/>
              <a:t>застревания</a:t>
            </a:r>
            <a:r>
              <a:rPr lang="ru-RU" dirty="0"/>
              <a:t> пищи в </a:t>
            </a:r>
            <a:r>
              <a:rPr lang="ru-RU" dirty="0" err="1"/>
              <a:t>пищеводе.Впечатлительные</a:t>
            </a:r>
            <a:r>
              <a:rPr lang="ru-RU" dirty="0"/>
              <a:t> натуры могут «обзавестись» фобией, только лишь наблюдая за опасностью со стороны или даже за тем, как другие боятся какого-то предмета или ситуации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Некоторые люди помнят ситуацию, из-за которой появилась фобия, некоторые — нет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У </a:t>
            </a:r>
            <a:r>
              <a:rPr lang="ru-RU" dirty="0"/>
              <a:t>этого свидетеля автокатастрофы может появиться страх ездить в </a:t>
            </a:r>
            <a:r>
              <a:rPr lang="ru-RU" dirty="0" smtClean="0"/>
              <a:t>транспорте</a:t>
            </a:r>
            <a:endParaRPr lang="ru-RU" dirty="0"/>
          </a:p>
          <a:p>
            <a:r>
              <a:rPr lang="ru-RU" dirty="0"/>
              <a:t>2. Врожденный страх (высоты, змей, грозы, пауков, темноты) перерос в </a:t>
            </a:r>
            <a:r>
              <a:rPr lang="ru-RU" dirty="0" err="1"/>
              <a:t>фобию.Эти</a:t>
            </a:r>
            <a:r>
              <a:rPr lang="ru-RU" dirty="0"/>
              <a:t> страхи есть у каждого с детства, и они полезны, так как способствуют выживанию. Так, благодаря боязни пауков или насекомых, ребенок не проглотит что-нибудь ядовитое, а благодаря страху высоты он избежит риска упасть и </a:t>
            </a:r>
            <a:r>
              <a:rPr lang="ru-RU" dirty="0" err="1"/>
              <a:t>пораниться.Но</a:t>
            </a:r>
            <a:r>
              <a:rPr lang="ru-RU" dirty="0"/>
              <a:t> у чувствительных людей врожденные страхи могут превращаться в фобии, например, в результате просмотра фильмов ужасов. В 60-е годы фильм </a:t>
            </a:r>
            <a:r>
              <a:rPr lang="ru-RU" dirty="0" err="1"/>
              <a:t>Хичкока</a:t>
            </a:r>
            <a:r>
              <a:rPr lang="ru-RU" dirty="0"/>
              <a:t> «Птицы» привел к резкому увеличению количества случаев </a:t>
            </a:r>
            <a:r>
              <a:rPr lang="ru-RU" dirty="0" err="1"/>
              <a:t>орнитофобии</a:t>
            </a:r>
            <a:r>
              <a:rPr lang="ru-RU" dirty="0"/>
              <a:t> (боязни птиц).	</a:t>
            </a:r>
          </a:p>
          <a:p>
            <a:r>
              <a:rPr lang="ru-RU" dirty="0"/>
              <a:t>Страх пчел, змей, пауков, грозы и пр. есть у каждого. По мере взросления люди это перерастают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166" y="1264555"/>
            <a:ext cx="2595154" cy="225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992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Психокоррекция</a:t>
            </a:r>
            <a:r>
              <a:rPr lang="ru-RU" dirty="0"/>
              <a:t> и фобии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Самоусовершенствованию человека в борьбе со страхами способствует </a:t>
            </a:r>
            <a:r>
              <a:rPr lang="ru-RU" dirty="0" err="1"/>
              <a:t>психокоррекционная</a:t>
            </a:r>
            <a:r>
              <a:rPr lang="ru-RU" dirty="0"/>
              <a:t> работа. Ее специфика и содержание зависит от конкретных факторов</a:t>
            </a:r>
            <a:r>
              <a:rPr lang="ru-RU" dirty="0" smtClean="0"/>
              <a:t>:</a:t>
            </a:r>
          </a:p>
          <a:p>
            <a:r>
              <a:rPr lang="ru-RU" dirty="0"/>
              <a:t>вида отдельной фобии (с чем именно она связана; с каким явлением внешнего или внутреннего мира личности; насколько сильно проявляется глубина ее воздействия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/>
              <a:t>особенностей психики индивида (сила-слабость нервной системы, отличительные признаки характера, специфические черты темперамента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/>
              <a:t>окружающей социальной и физической среды (насколько она благоприятна в противостоянии страху или в поддержании его пагубного влияния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/>
              <a:t>мотивации индивида в преодолении боязни (ее сила или слабость, успешность достижений в противоборстве фобии и пр.). Работа со страхами </a:t>
            </a:r>
            <a:r>
              <a:rPr lang="ru-RU" dirty="0" smtClean="0"/>
              <a:t>↑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29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469" y="400594"/>
            <a:ext cx="9858103" cy="1245326"/>
          </a:xfrm>
        </p:spPr>
        <p:txBody>
          <a:bodyPr>
            <a:noAutofit/>
          </a:bodyPr>
          <a:lstStyle/>
          <a:p>
            <a:r>
              <a:rPr lang="ru-RU" sz="2800" dirty="0"/>
              <a:t>При возникновении </a:t>
            </a:r>
            <a:r>
              <a:rPr lang="ru-RU" sz="2800" dirty="0" err="1"/>
              <a:t>фобических</a:t>
            </a:r>
            <a:r>
              <a:rPr lang="ru-RU" sz="2800" dirty="0"/>
              <a:t> нарушений, конструктивная реакция на чувство страха должна состоять из 4 психологических механизмов: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971" y="1828800"/>
            <a:ext cx="9378261" cy="4572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: </a:t>
            </a:r>
            <a:r>
              <a:rPr lang="ru-RU" dirty="0"/>
              <a:t>1.  «Подключение сознания». Предполагает процесс осознания индивидом собственного страха и его характерных признаков. Мысль о том, что страх и его проявление – обыденная реакция, свидетельствующая (и предупреждающая) об опасных обстоятельствах, должна быть превалирующей. Необходимо четко определить и характеристики опасности: ее реальность или необоснованность; ее вероятностные показатели и последствия; как следует реагировать на опасность и какие навыки (багаж знаний и умений) имеются у человека для работы с ней; необходима ли помощь – со стороны или с точки зрения внутренних резервов </a:t>
            </a:r>
            <a:r>
              <a:rPr lang="ru-RU" dirty="0" smtClean="0"/>
              <a:t>психики.</a:t>
            </a:r>
          </a:p>
          <a:p>
            <a:r>
              <a:rPr lang="ru-RU" dirty="0" smtClean="0"/>
              <a:t>2</a:t>
            </a:r>
            <a:r>
              <a:rPr lang="ru-RU" dirty="0"/>
              <a:t>.  Предварительное настраивание. Опережая сознание, подходящий настрой на страшащую ситуацию создает фундамент для конструктивного реагирования. Помогает что-либо: эмоциональная накачка личности «для куража», расстановка жизненных приоритетов и ценностей, привязка к позитивным моментам. Позитивно влияет даже элементарное перефразирование </a:t>
            </a:r>
            <a:r>
              <a:rPr lang="ru-RU" dirty="0" err="1"/>
              <a:t>фобической</a:t>
            </a:r>
            <a:r>
              <a:rPr lang="ru-RU" dirty="0"/>
              <a:t> терминологии. «Страх» меняем на «волнение», «борьбу» на «преодоление» и т.п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3.  </a:t>
            </a:r>
            <a:r>
              <a:rPr lang="ru-RU" dirty="0" err="1"/>
              <a:t>Действование</a:t>
            </a:r>
            <a:r>
              <a:rPr lang="ru-RU" dirty="0"/>
              <a:t>. Производя какие-либо манипуляции и действия в ходе фобии, человек познает мир «я и мой страх». На практике реализуется настрой на ситуацию, что можно сравнить с телефонным звонком: мы можем бесконечно слушать звук телефона, но так и не узнаем, кто звонил, не совершив элементарного действия – поднятия трубки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4.  Предвидение как прогнозирование результатов и последствий. В определенном роде предвидение должно опережать как осознание, так и настрой или действие. Предваряя опасную ситуацию, человек рассматривает всякий результат в качестве положительного исхода. Заведомо планируя развитие «неудач», есть возможность их предотвратить или извлечь необходимый урок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840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783771"/>
            <a:ext cx="9692640" cy="1245326"/>
          </a:xfrm>
        </p:spPr>
        <p:txBody>
          <a:bodyPr>
            <a:normAutofit/>
          </a:bodyPr>
          <a:lstStyle/>
          <a:p>
            <a:r>
              <a:rPr lang="ru-RU" dirty="0"/>
              <a:t>Психотерапия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Психотерапевтические методы направлены на установление причин, уменьшение, ликвидацию тревоги, коррекцию неадекватного способа реагирования, обучение основам релаксации.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арсенале психологов и психотерапевтов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Психологическая помощь;</a:t>
            </a:r>
          </a:p>
          <a:p>
            <a:r>
              <a:rPr lang="ru-RU" dirty="0"/>
              <a:t>Рациональная психотерапия тревоги и страха;</a:t>
            </a:r>
          </a:p>
          <a:p>
            <a:r>
              <a:rPr lang="ru-RU" dirty="0" err="1"/>
              <a:t>Нейро</a:t>
            </a:r>
            <a:r>
              <a:rPr lang="ru-RU" dirty="0"/>
              <a:t>-лингвистическое программирование;</a:t>
            </a:r>
          </a:p>
          <a:p>
            <a:r>
              <a:rPr lang="ru-RU" dirty="0" err="1"/>
              <a:t>Когнитивно</a:t>
            </a:r>
            <a:r>
              <a:rPr lang="ru-RU" dirty="0"/>
              <a:t>-поведенческая терапия;</a:t>
            </a:r>
          </a:p>
          <a:p>
            <a:r>
              <a:rPr lang="ru-RU" dirty="0"/>
              <a:t>Лечение гипнозом, в частности </a:t>
            </a:r>
            <a:r>
              <a:rPr lang="ru-RU" dirty="0" err="1"/>
              <a:t>эриксоновский</a:t>
            </a:r>
            <a:r>
              <a:rPr lang="ru-RU" dirty="0"/>
              <a:t> гипноз;</a:t>
            </a:r>
          </a:p>
          <a:p>
            <a:r>
              <a:rPr lang="ru-RU" dirty="0"/>
              <a:t>Дополнительные (вспомогательные) методы.</a:t>
            </a:r>
          </a:p>
        </p:txBody>
      </p:sp>
    </p:spTree>
    <p:extLst>
      <p:ext uri="{BB962C8B-B14F-4D97-AF65-F5344CB8AC3E}">
        <p14:creationId xmlns:p14="http://schemas.microsoft.com/office/powerpoint/2010/main" val="1136306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Психологическая помощь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343" y="1611086"/>
            <a:ext cx="9508889" cy="4963885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r>
              <a:rPr lang="ru-RU" dirty="0"/>
              <a:t>Психологическая помощь, хотя и происходит в кабинете специалиста, но является  двусторонним процессом, своего рода обменом информацией, эмоциями, действиями между специалистом и пациентом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Единой </a:t>
            </a:r>
            <a:r>
              <a:rPr lang="ru-RU" dirty="0"/>
              <a:t>общепризнанной классификации психологической помощи не разработано, и многие авторы придерживаются разных способов ее деления. Учитывая специфику тревожно-</a:t>
            </a:r>
            <a:r>
              <a:rPr lang="ru-RU" dirty="0" err="1"/>
              <a:t>фобических</a:t>
            </a:r>
            <a:r>
              <a:rPr lang="ru-RU" dirty="0"/>
              <a:t> расстройств, предложена следующая типология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Психологическое просвещение;</a:t>
            </a:r>
          </a:p>
          <a:p>
            <a:r>
              <a:rPr lang="ru-RU" dirty="0"/>
              <a:t>Консультирование;</a:t>
            </a:r>
          </a:p>
          <a:p>
            <a:r>
              <a:rPr lang="ru-RU" dirty="0"/>
              <a:t>Коррекция.</a:t>
            </a:r>
          </a:p>
          <a:p>
            <a:r>
              <a:rPr lang="ru-RU" dirty="0"/>
              <a:t>Основная цель психологического просвещения заключается в устранении у пациента дефицита необходимых психологических знаний, умений, навыков. Профессиональный психолог посредством знакомства пациента со специальной литературой, в ходе тематических бесед, расширяет горизонты знаний об имеющемся навязчивом страхе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В ходе консультаций специалист помогает найти ответ на конкретные вопросы пациента: как вести себя при наступлении критической ситуации, как справиться с возникшими трудностями – последствиями </a:t>
            </a:r>
            <a:r>
              <a:rPr lang="ru-RU" dirty="0" err="1"/>
              <a:t>фобического</a:t>
            </a:r>
            <a:r>
              <a:rPr lang="ru-RU" dirty="0"/>
              <a:t> страха, как изменить взаимоотношения с окружающими и повысить собственную самооценку. То есть на этом этапе психолог вырабатывает конкретные для каждого клиента рекомендации, позволяющие нормализовать жизнь человека, контролировать эмоции в критических и нестандартных ситуациях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Коррекция включает как краткосрочные (экстренные) действия, так и продолжительную работу с клиентом. Коррекция может принимать форму молниеносной психотерапии, предпринимаемой в ситуации сильного кризиса. Продолжительная методика направлена на совершенствование коммуникативных способностей пациентов, обучение умению анализировать свое поведение, развитие гибкого реагирования на ситуацию.</a:t>
            </a:r>
          </a:p>
        </p:txBody>
      </p:sp>
    </p:spTree>
    <p:extLst>
      <p:ext uri="{BB962C8B-B14F-4D97-AF65-F5344CB8AC3E}">
        <p14:creationId xmlns:p14="http://schemas.microsoft.com/office/powerpoint/2010/main" val="297340634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</TotalTime>
  <Words>2698</Words>
  <Application>Microsoft Office PowerPoint</Application>
  <PresentationFormat>Широкоэкранный</PresentationFormat>
  <Paragraphs>128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Легкий дым</vt:lpstr>
      <vt:lpstr>"Работа психолога с фобиями у взрослых".</vt:lpstr>
      <vt:lpstr>Что такое фобия?</vt:lpstr>
      <vt:lpstr>Типы фобий</vt:lpstr>
      <vt:lpstr>Признаки фобии </vt:lpstr>
      <vt:lpstr>Почему появляются фобии? </vt:lpstr>
      <vt:lpstr>Психокоррекция и фобии </vt:lpstr>
      <vt:lpstr>При возникновении фобических нарушений, конструктивная реакция на чувство страха должна состоять из 4 психологических механизмов: </vt:lpstr>
      <vt:lpstr>Психотерапия </vt:lpstr>
      <vt:lpstr>Психологическая помощь </vt:lpstr>
      <vt:lpstr>Когнитивно-поведенческая терапия</vt:lpstr>
      <vt:lpstr>Систематическая десенсибилизация по Д. Вольпе </vt:lpstr>
      <vt:lpstr>Лечение гипнозом </vt:lpstr>
      <vt:lpstr>Арт-терапия </vt:lpstr>
      <vt:lpstr>Другие методы </vt:lpstr>
      <vt:lpstr>Советы по самопомощи для преодоления фобий и страхов   Кроме профессиональной помощи психолога, есть много стратегий самопомощи, которые вы можете использовать, чтобы преодолеть фобии и страх.  Узнайте о вашей фобии. Понимание фобии является первым шагом к его преодолению. Важно знать, что фобии являются общераспространенными. Наличие фобии не значит, что вы сумасшедший! Вы так же узнаете, что фобии весьма поддаются лечению. Вы можете преодолеть свои тревоги и страх.  Атакуйте ваши негативные мысли. Тревожные мысли, которые являются топливом для фобии, как правило, нереалистичны. Попробуйте поставить негативные мысли под сомнение.  .   .</vt:lpstr>
      <vt:lpstr>Пример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"Работа психолога с фобиями у взрослых".</dc:title>
  <dc:creator>леле</dc:creator>
  <cp:lastModifiedBy>леле</cp:lastModifiedBy>
  <cp:revision>15</cp:revision>
  <dcterms:created xsi:type="dcterms:W3CDTF">2016-11-13T23:22:56Z</dcterms:created>
  <dcterms:modified xsi:type="dcterms:W3CDTF">2016-11-14T01:45:10Z</dcterms:modified>
</cp:coreProperties>
</file>