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8"/>
  </p:notesMasterIdLst>
  <p:sldIdLst>
    <p:sldId id="256" r:id="rId2"/>
    <p:sldId id="257" r:id="rId3"/>
    <p:sldId id="263" r:id="rId4"/>
    <p:sldId id="264" r:id="rId5"/>
    <p:sldId id="258" r:id="rId6"/>
    <p:sldId id="259" r:id="rId7"/>
    <p:sldId id="265" r:id="rId8"/>
    <p:sldId id="267" r:id="rId9"/>
    <p:sldId id="276" r:id="rId10"/>
    <p:sldId id="268" r:id="rId11"/>
    <p:sldId id="275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FB2E3-9267-4405-B8C0-58C35F8A1D9A}" type="datetimeFigureOut">
              <a:rPr lang="ru-RU" smtClean="0"/>
              <a:pPr/>
              <a:t>14.05.2016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3A33B-0E5D-4815-8A57-2B9D75085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71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A33B-0E5D-4815-8A57-2B9D75085513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698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A33B-0E5D-4815-8A57-2B9D7508551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455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A33B-0E5D-4815-8A57-2B9D7508551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972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14.05.2016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057400"/>
          </a:xfrm>
        </p:spPr>
        <p:txBody>
          <a:bodyPr>
            <a:noAutofit/>
          </a:bodyPr>
          <a:lstStyle/>
          <a:p>
            <a:r>
              <a:rPr lang="be-BY" sz="4500" b="1" dirty="0" smtClean="0">
                <a:solidFill>
                  <a:schemeClr val="bg2">
                    <a:lumMod val="25000"/>
                  </a:schemeClr>
                </a:solidFill>
              </a:rPr>
              <a:t>Моўна-стылявая праўка </a:t>
            </a:r>
            <a:r>
              <a:rPr lang="ru-RU" sz="45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4500" b="1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4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858000" cy="2133601"/>
          </a:xfrm>
        </p:spPr>
        <p:txBody>
          <a:bodyPr>
            <a:noAutofit/>
          </a:bodyPr>
          <a:lstStyle/>
          <a:p>
            <a:pPr algn="l"/>
            <a:r>
              <a:rPr lang="be-BY" sz="2800" b="1" i="1" dirty="0" smtClean="0">
                <a:solidFill>
                  <a:schemeClr val="bg2">
                    <a:lumMod val="25000"/>
                  </a:schemeClr>
                </a:solidFill>
              </a:rPr>
              <a:t>1. Крытэрыі рэдактарскай ацэнкі мовы і стылю. </a:t>
            </a:r>
          </a:p>
          <a:p>
            <a:pPr algn="l"/>
            <a:endParaRPr lang="be-BY" sz="28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be-BY" sz="2800" b="1" i="1" dirty="0" smtClean="0">
                <a:solidFill>
                  <a:schemeClr val="bg2">
                    <a:lumMod val="25000"/>
                  </a:schemeClr>
                </a:solidFill>
              </a:rPr>
              <a:t>2. Моўная норма. Маўленчыя стандарты і клішэ. Плеаназм і таўталогія.</a:t>
            </a:r>
            <a:r>
              <a:rPr lang="ru-RU" sz="2800" b="1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b="1" i="1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8006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</a:pPr>
            <a:r>
              <a:rPr lang="be-BY" b="1" i="1" dirty="0"/>
              <a:t>Студэнт можа</a:t>
            </a:r>
            <a:r>
              <a:rPr lang="be-BY" b="1" dirty="0"/>
              <a:t> </a:t>
            </a:r>
            <a:r>
              <a:rPr lang="be-BY" b="1" i="1" dirty="0"/>
              <a:t>паспрабаваць сабе ў новай якасці</a:t>
            </a:r>
            <a:r>
              <a:rPr lang="be-BY" b="1" dirty="0"/>
              <a:t> (Шкаляр); </a:t>
            </a:r>
            <a:endParaRPr lang="be-BY" b="1" dirty="0" smtClean="0"/>
          </a:p>
          <a:p>
            <a:pPr>
              <a:spcBef>
                <a:spcPts val="1000"/>
              </a:spcBef>
            </a:pPr>
            <a:r>
              <a:rPr lang="be-BY" b="1" i="1" dirty="0" smtClean="0"/>
              <a:t>Нашы </a:t>
            </a:r>
            <a:r>
              <a:rPr lang="be-BY" b="1" i="1" dirty="0"/>
              <a:t>“зоркі” ў Дварцы </a:t>
            </a:r>
            <a:r>
              <a:rPr lang="be-BY" b="1" i="1" dirty="0" smtClean="0"/>
              <a:t>Рэспублікі</a:t>
            </a:r>
            <a:r>
              <a:rPr lang="be-BY" b="1" dirty="0" smtClean="0"/>
              <a:t> </a:t>
            </a:r>
            <a:r>
              <a:rPr lang="be-BY" b="1" dirty="0"/>
              <a:t>(Чырвоны Кастрычнік); </a:t>
            </a:r>
            <a:endParaRPr lang="be-BY" b="1" dirty="0" smtClean="0"/>
          </a:p>
          <a:p>
            <a:pPr>
              <a:spcBef>
                <a:spcPts val="1000"/>
              </a:spcBef>
            </a:pPr>
            <a:r>
              <a:rPr lang="be-BY" b="1" i="1" dirty="0" smtClean="0"/>
              <a:t>Расійскія </a:t>
            </a:r>
            <a:r>
              <a:rPr lang="be-BY" b="1" i="1" dirty="0"/>
              <a:t>журналісты адразу скарысталіся такой цудоўнай магчымасцю </a:t>
            </a:r>
            <a:r>
              <a:rPr lang="be-BY" b="1" dirty="0"/>
              <a:t>(</a:t>
            </a:r>
            <a:r>
              <a:rPr lang="be-BY" b="1" dirty="0" smtClean="0"/>
              <a:t>Настаўніцкая </a:t>
            </a:r>
            <a:r>
              <a:rPr lang="be-BY" b="1" dirty="0"/>
              <a:t>газета); </a:t>
            </a:r>
            <a:endParaRPr lang="be-BY" b="1" dirty="0" smtClean="0"/>
          </a:p>
          <a:p>
            <a:pPr>
              <a:spcBef>
                <a:spcPts val="1000"/>
              </a:spcBef>
            </a:pPr>
            <a:r>
              <a:rPr lang="be-BY" b="1" i="1" dirty="0" smtClean="0"/>
              <a:t>У </a:t>
            </a:r>
            <a:r>
              <a:rPr lang="be-BY" b="1" i="1" dirty="0"/>
              <a:t>мяне захаваліся чыстыя, добрыя, прыгожыя пачуцці да гэтага чалавека, – ліцо жанчыны азараецца цёплай усмешкай</a:t>
            </a:r>
            <a:r>
              <a:rPr lang="be-BY" b="1" dirty="0"/>
              <a:t> (Народная газета</a:t>
            </a:r>
            <a:r>
              <a:rPr lang="be-BY" b="1" dirty="0" smtClean="0"/>
              <a:t>);</a:t>
            </a:r>
          </a:p>
          <a:p>
            <a:pPr>
              <a:spcBef>
                <a:spcPts val="1000"/>
              </a:spcBef>
            </a:pPr>
            <a:r>
              <a:rPr lang="be-BY" b="1" i="1" dirty="0" smtClean="0"/>
              <a:t>Нехта </a:t>
            </a:r>
            <a:r>
              <a:rPr lang="be-BY" b="1" i="1" dirty="0"/>
              <a:t>разумны заўважыў: “Няма нічога вечнага”, – ці ён не правы?</a:t>
            </a:r>
            <a:r>
              <a:rPr lang="be-BY" b="1" dirty="0"/>
              <a:t> (Настаўнік</a:t>
            </a:r>
            <a:r>
              <a:rPr lang="be-BY" b="1" dirty="0" smtClean="0"/>
              <a:t>);</a:t>
            </a:r>
          </a:p>
          <a:p>
            <a:pPr>
              <a:spcBef>
                <a:spcPts val="1000"/>
              </a:spcBef>
            </a:pPr>
            <a:r>
              <a:rPr lang="be-BY" b="1" dirty="0" smtClean="0"/>
              <a:t> </a:t>
            </a:r>
            <a:r>
              <a:rPr lang="be-BY" b="1" i="1" dirty="0"/>
              <a:t>Мастакі не хацелі ўжывацца метадам сацыялістычнага рэалізму</a:t>
            </a:r>
            <a:r>
              <a:rPr lang="be-BY" b="1" dirty="0"/>
              <a:t> </a:t>
            </a:r>
            <a:r>
              <a:rPr lang="be-BY" b="1" i="1" dirty="0"/>
              <a:t>(ЛАД).</a:t>
            </a:r>
            <a:endParaRPr lang="ru-RU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УПЛЫЎ РУСКАЙ МОВЫ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16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erge 2"/>
          <p:cNvSpPr/>
          <p:nvPr/>
        </p:nvSpPr>
        <p:spPr>
          <a:xfrm>
            <a:off x="838200" y="1600200"/>
            <a:ext cx="7772400" cy="51054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200" b="1" dirty="0" smtClean="0">
                <a:solidFill>
                  <a:schemeClr val="bg2">
                    <a:lumMod val="25000"/>
                  </a:schemeClr>
                </a:solidFill>
              </a:rPr>
              <a:t>Прынцып </a:t>
            </a:r>
          </a:p>
          <a:p>
            <a:pPr algn="ctr"/>
            <a:r>
              <a:rPr lang="be-BY" sz="2200" b="1" dirty="0" smtClean="0">
                <a:solidFill>
                  <a:schemeClr val="bg2">
                    <a:lumMod val="25000"/>
                  </a:schemeClr>
                </a:solidFill>
              </a:rPr>
              <a:t>перавернутай піраміды</a:t>
            </a:r>
          </a:p>
          <a:p>
            <a:pPr algn="ctr"/>
            <a:endParaRPr lang="be-BY" sz="2400" dirty="0"/>
          </a:p>
          <a:p>
            <a:pPr algn="ctr"/>
            <a:endParaRPr lang="be-BY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be-BY" sz="2400" b="1" dirty="0" smtClean="0">
                <a:solidFill>
                  <a:schemeClr val="bg2">
                    <a:lumMod val="25000"/>
                  </a:schemeClr>
                </a:solidFill>
              </a:rPr>
              <a:t>САМАЯ ВАЖНАЯ ІНФАРМАЦЫЯ – У ПЕРШЫМ АБЗАЦЫ (ЛІДЗЕ)</a:t>
            </a:r>
          </a:p>
          <a:p>
            <a:pPr algn="ctr"/>
            <a:endParaRPr lang="be-BY" sz="2400" dirty="0" smtClean="0"/>
          </a:p>
          <a:p>
            <a:pPr algn="ctr"/>
            <a:endParaRPr lang="be-BY" sz="2400" dirty="0"/>
          </a:p>
          <a:p>
            <a:pPr algn="ctr"/>
            <a:r>
              <a:rPr lang="be-BY" sz="2400" b="1" dirty="0" smtClean="0">
                <a:solidFill>
                  <a:schemeClr val="bg2">
                    <a:lumMod val="25000"/>
                  </a:schemeClr>
                </a:solidFill>
              </a:rPr>
              <a:t>УДАКЛАДНЯЛЬНЫЯ ЭЛЕМЕНТЫ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7981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 smtClean="0">
                <a:solidFill>
                  <a:schemeClr val="bg2">
                    <a:lumMod val="25000"/>
                  </a:schemeClr>
                </a:solidFill>
              </a:rPr>
              <a:t>"Цень </a:t>
            </a:r>
            <a:r>
              <a:rPr lang="ru-RU" sz="2200" b="1" i="1" dirty="0">
                <a:solidFill>
                  <a:schemeClr val="bg2">
                    <a:lumMod val="25000"/>
                  </a:schemeClr>
                </a:solidFill>
              </a:rPr>
              <a:t>Іерусаліма" ў Віцебску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sz="2200" b="1" i="1" dirty="0" smtClean="0">
                <a:solidFill>
                  <a:schemeClr val="bg2">
                    <a:lumMod val="25000"/>
                  </a:schemeClr>
                </a:solidFill>
              </a:rPr>
              <a:t>	У </a:t>
            </a:r>
            <a:r>
              <a:rPr lang="be-BY" sz="2200" b="1" i="1" dirty="0">
                <a:solidFill>
                  <a:schemeClr val="bg2">
                    <a:lumMod val="25000"/>
                  </a:schemeClr>
                </a:solidFill>
              </a:rPr>
              <a:t>Віцебскім абласным краязнаўчым музеі па ініцыятыве пасольства Ізраіля ў Беларусі прадстаўлена выстава работ вядомага ізраільскага майстра фота Леаніда Падруля.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sz="2200" i="1" dirty="0" smtClean="0">
                <a:solidFill>
                  <a:schemeClr val="bg2">
                    <a:lumMod val="25000"/>
                  </a:schemeClr>
                </a:solidFill>
              </a:rPr>
              <a:t>	"</a:t>
            </a:r>
            <a:r>
              <a:rPr lang="be-BY" sz="2200" i="1" dirty="0">
                <a:solidFill>
                  <a:schemeClr val="bg2">
                    <a:lumMod val="25000"/>
                  </a:schemeClr>
                </a:solidFill>
              </a:rPr>
              <a:t>Цень Іерусаліма" (такую назву мае выстава) — гэта ўнікальныя фотаздымкі з натуры без усякай камп'ютарнай апрацоўкі. </a:t>
            </a:r>
            <a:r>
              <a:rPr lang="ru-RU" sz="2200" i="1" dirty="0">
                <a:solidFill>
                  <a:schemeClr val="bg2">
                    <a:lumMod val="25000"/>
                  </a:schemeClr>
                </a:solidFill>
              </a:rPr>
              <a:t>Мэта выставы, як тлумачыць сам аўтар, — звярнуцца да ўнутранага свету чалавека, зацікавіць яго гісторыяй падзей, якія адбыліся ў біблейскія часы на зямлі Ізраіля, і тымі, што адбываюцца ў сучаснасці ў гэтай краіне.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sz="2200" i="1" dirty="0">
                <a:solidFill>
                  <a:schemeClr val="bg2">
                    <a:lumMod val="25000"/>
                  </a:schemeClr>
                </a:solidFill>
              </a:rPr>
              <a:t>	Выстава ў кастрычніку мінулага года дэманстравалася ў сталіцы Беларусі, пасля чаго "падарожнічала" па беларускіх гарадах. Цяпер яе ўбачаць і жыхары Прыдзвінскага </a:t>
            </a:r>
            <a:r>
              <a:rPr lang="be-BY" sz="2200" i="1" dirty="0" smtClean="0">
                <a:solidFill>
                  <a:schemeClr val="bg2">
                    <a:lumMod val="25000"/>
                  </a:schemeClr>
                </a:solidFill>
              </a:rPr>
              <a:t>краю.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be-BY" sz="2200" i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be-BY" sz="2200" b="1" i="1" dirty="0">
                <a:solidFill>
                  <a:schemeClr val="bg2">
                    <a:lumMod val="25000"/>
                  </a:schemeClr>
                </a:solidFill>
              </a:rPr>
              <a:t>Звязда. </a:t>
            </a:r>
            <a:r>
              <a:rPr lang="be-BY" sz="2200" b="1" i="1" dirty="0" smtClean="0">
                <a:solidFill>
                  <a:schemeClr val="bg2">
                    <a:lumMod val="25000"/>
                  </a:schemeClr>
                </a:solidFill>
              </a:rPr>
              <a:t>07.09.2011</a:t>
            </a:r>
            <a:endParaRPr lang="ru-RU" sz="22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0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b="1" dirty="0" smtClean="0"/>
              <a:t>	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Мэта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дыпломнай работы – даследаванне маладзёжнага друку Беларусі </a:t>
            </a:r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1920–1930-х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гг., вызначэнне яго ролі і месца ў гісторыі беларускай журналістыкі.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	Для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дасягнення пастаўленай мэты ў рабоце вырашаюцца наступныя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задачы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вывучыць і прааналізаваць працэс станаўлення і развіцця маладзёжнага друку Беларусі як новай з’явы ў гісторыі нацыянальнай журналістыкі;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ацаніць праблемны і ідэйна-тэматычны змест маладзёжных газет </a:t>
            </a:r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1920–1930-х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гг.;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прааналізаваць мову, формы падачы матэрыялаў, жанрава-стылёвую спецыфіку выданняў для моладзі на пачатку іх існавання;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паказаць уплыў маладзёжных газет </a:t>
            </a:r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1920–1930-х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гг. на развіццё нацыянальнай мовы і культуры;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абагуліць вопыт беларускага маладзёжнага друку для вызначэння перспектыў развіцця сучасных выданняў.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	Аб’ектам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даследавання з’яўляецца маладзёжны друк Беларусі </a:t>
            </a:r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1919–1939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гг.: газеты “Красная смена” (“Чырвоная змена”), “Юный пахарь” (“Малады араты”), “Гвязда млодежи”, “Дер Юнгер арбетер”, “Сталинская молодёжь”; часопісы “Факел коммунизма”, “Малады </a:t>
            </a:r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араты”.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	Прадмет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даследавання 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–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 асаблівасці станаўлення беларускай прэсы для моладзі.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lnSpcReduction="10000"/>
          </a:bodyPr>
          <a:lstStyle/>
          <a:p>
            <a:pPr>
              <a:spcBef>
                <a:spcPts val="1000"/>
              </a:spcBef>
            </a:pPr>
            <a:r>
              <a:rPr lang="be-BY" sz="2200" b="1" i="1" dirty="0"/>
              <a:t>Падбіраючы </a:t>
            </a:r>
            <a:r>
              <a:rPr lang="be-BY" sz="2200" b="1" i="1" dirty="0" smtClean="0"/>
              <a:t>ілюстрацыі </a:t>
            </a:r>
            <a:r>
              <a:rPr lang="be-BY" sz="2200" b="1" i="1" dirty="0"/>
              <a:t>да кнігі, аўтар пры іх падборы ўлічваў іх мастацкія вартасці. </a:t>
            </a:r>
            <a:endParaRPr lang="be-BY" sz="2200" b="1" i="1" dirty="0" smtClean="0"/>
          </a:p>
          <a:p>
            <a:pPr>
              <a:spcBef>
                <a:spcPts val="1000"/>
              </a:spcBef>
            </a:pPr>
            <a:r>
              <a:rPr lang="be-BY" sz="2200" b="1" i="1" dirty="0" smtClean="0"/>
              <a:t>Не </a:t>
            </a:r>
            <a:r>
              <a:rPr lang="be-BY" sz="2200" b="1" i="1" dirty="0"/>
              <a:t>без цяжкасці ўдалося вырашыць гэтыя цяжкія пытанні. </a:t>
            </a:r>
            <a:endParaRPr lang="be-BY" sz="2200" b="1" i="1" dirty="0" smtClean="0"/>
          </a:p>
          <a:p>
            <a:pPr>
              <a:spcBef>
                <a:spcPts val="1000"/>
              </a:spcBef>
            </a:pPr>
            <a:r>
              <a:rPr lang="be-BY" sz="2200" b="1" i="1" dirty="0" smtClean="0"/>
              <a:t>Першакурснікі </a:t>
            </a:r>
            <a:r>
              <a:rPr lang="be-BY" sz="2200" b="1" i="1" dirty="0"/>
              <a:t>ў першыя месяцы вучобы выдалі якаснае выданне. </a:t>
            </a:r>
            <a:endParaRPr lang="be-BY" sz="2200" b="1" i="1" dirty="0" smtClean="0"/>
          </a:p>
          <a:p>
            <a:pPr>
              <a:spcBef>
                <a:spcPts val="1000"/>
              </a:spcBef>
            </a:pPr>
            <a:r>
              <a:rPr lang="be-BY" sz="2200" b="1" i="1" dirty="0" smtClean="0"/>
              <a:t>Ён быў асуджаны за незаконнае </a:t>
            </a:r>
            <a:r>
              <a:rPr lang="be-BY" sz="2200" b="1" i="1" dirty="0"/>
              <a:t>расцягванне дзяржаўнай маёмасці. </a:t>
            </a:r>
            <a:endParaRPr lang="be-BY" sz="2200" b="1" i="1" dirty="0" smtClean="0"/>
          </a:p>
          <a:p>
            <a:pPr>
              <a:spcBef>
                <a:spcPts val="1000"/>
              </a:spcBef>
            </a:pPr>
            <a:r>
              <a:rPr lang="be-BY" sz="2200" b="1" i="1" dirty="0" smtClean="0"/>
              <a:t>Перад </a:t>
            </a:r>
            <a:r>
              <a:rPr lang="be-BY" sz="2200" b="1" i="1" dirty="0"/>
              <a:t>сваёй смерцю ён напісаў завяшчанне. </a:t>
            </a:r>
            <a:r>
              <a:rPr lang="be-BY" sz="2200" b="1" i="1" dirty="0" smtClean="0"/>
              <a:t>(У </a:t>
            </a:r>
            <a:r>
              <a:rPr lang="be-BY" sz="2200" b="1" i="1" dirty="0"/>
              <a:t>сваім дакладзе вучоны паведаміў... У сваім вершы паэт выказаў думку</a:t>
            </a:r>
            <a:r>
              <a:rPr lang="be-BY" sz="2200" b="1" i="1" dirty="0" smtClean="0"/>
              <a:t>...).</a:t>
            </a:r>
            <a:endParaRPr lang="ru-RU" sz="2200" b="1" dirty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ПЛЕАНАЗМ і ТАЎТАЛОГІЯ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МІЛАГУЧНАСЦЬ МОВЫ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403860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Ён працуе ў жанры карэспандэнцыі і інтэрв’ю. </a:t>
            </a:r>
            <a:endParaRPr lang="be-BY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Трэба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падумаць аб 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абмеркавані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гэтага пытання. </a:t>
            </a:r>
            <a:endParaRPr lang="be-BY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Пад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падобнай маскай выступае кар’ерыст і прыстасаванец. </a:t>
            </a:r>
            <a:endParaRPr lang="be-BY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Няпроста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стаць добрым спецыялістам. </a:t>
            </a:r>
            <a:endParaRPr lang="be-BY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Ва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ўступнай частцы артыкула даецца ўяўленне пра прадмет гаворкі. 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Гэта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адмоўна адбіваецца на моўным афармленні. 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spcBef>
                <a:spcPts val="1000"/>
              </a:spcBef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Неба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, здавалася, трэскалася ад гарачыні.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9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800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e-BY" sz="1600" b="1" dirty="0"/>
              <a:t>Асновы культуры маўлення і стылістыкі : вучэб. дапам. / У.В. </a:t>
            </a:r>
            <a:r>
              <a:rPr lang="be-BY" sz="1600" b="1" dirty="0" smtClean="0"/>
              <a:t>Анічэнка [і </a:t>
            </a:r>
            <a:r>
              <a:rPr lang="be-BY" sz="1600" b="1" dirty="0"/>
              <a:t>інш.] ; пад рэд. У.В. Анічэнкі. – Мінск : Універсітэцкае, 1992. – 254 с.</a:t>
            </a:r>
            <a:endParaRPr lang="ru-RU" sz="1600" b="1" dirty="0"/>
          </a:p>
          <a:p>
            <a:pPr marL="457200" lvl="0" indent="-457200">
              <a:buFont typeface="+mj-lt"/>
              <a:buAutoNum type="arabicPeriod"/>
            </a:pPr>
            <a:r>
              <a:rPr lang="be-BY" sz="1600" b="1" dirty="0"/>
              <a:t>Мучник, Б.С. Основы стилистики и редактирования : учеб пособ. для средней и высш. шк. / Б.С. Мучник. – Ростов н/Д. : Изд-во “Феникс”, 1997. – 480 с.</a:t>
            </a:r>
            <a:endParaRPr lang="ru-RU" sz="1600" b="1" dirty="0"/>
          </a:p>
          <a:p>
            <a:pPr marL="457200" lvl="0" indent="-457200">
              <a:buFont typeface="+mj-lt"/>
              <a:buAutoNum type="arabicPeriod"/>
            </a:pPr>
            <a:r>
              <a:rPr lang="be-BY" sz="1600" b="1" dirty="0"/>
              <a:t>Накорякова, К.М. Литературное редактирование / К.М. Накорякова. – 3-е изд. – М. : Икар, 2006. – 431 с.</a:t>
            </a:r>
            <a:endParaRPr lang="ru-RU" sz="1600" b="1" dirty="0"/>
          </a:p>
          <a:p>
            <a:pPr marL="457200" lvl="0" indent="-457200">
              <a:buFont typeface="+mj-lt"/>
              <a:buAutoNum type="arabicPeriod"/>
            </a:pPr>
            <a:r>
              <a:rPr lang="be-BY" sz="1600" b="1" dirty="0"/>
              <a:t>Розенталь, Д.Э. Справочник по правописанию и литературной правке / Д.Э. Розенталь ; под ред. И.Б. Голуб. – 9-е изд. – М. : Айрис-пресс, 2004. – 368 с</a:t>
            </a:r>
            <a:r>
              <a:rPr lang="be-BY" sz="1600" b="1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be-BY" sz="1600" b="1" smtClean="0"/>
              <a:t>Цікоцкі</a:t>
            </a:r>
            <a:r>
              <a:rPr lang="be-BY" sz="1600" b="1" dirty="0"/>
              <a:t>, М.Я. Стылістыка тэксту : вучэб. дапам. для студэнтаў выш. навуч. устаноў філалаг. профілю / М.Я. Цікоцкі. – Мінск : Беларус. навука, 2002. – 223 с.</a:t>
            </a:r>
            <a:endParaRPr lang="ru-RU" sz="1600" b="1" dirty="0"/>
          </a:p>
          <a:p>
            <a:pPr marL="457200" lvl="0" indent="-457200">
              <a:buFont typeface="+mj-lt"/>
              <a:buAutoNum type="arabicPeriod"/>
            </a:pPr>
            <a:r>
              <a:rPr lang="be-BY" sz="1600" b="1" dirty="0" smtClean="0"/>
              <a:t>Юрэвіч</a:t>
            </a:r>
            <a:r>
              <a:rPr lang="be-BY" sz="1600" b="1" dirty="0"/>
              <a:t>, А.К. Стылістыка беларускай мовы : вучэб. дапам. / А.К. Юрэвіч. – 2-е выд., перапрац. і дап. – Мінск : </a:t>
            </a:r>
            <a:r>
              <a:rPr lang="be-BY" sz="1600" b="1" dirty="0" smtClean="0"/>
              <a:t>Выш. </a:t>
            </a:r>
            <a:r>
              <a:rPr lang="be-BY" sz="1600" b="1" dirty="0"/>
              <a:t>шк., 1992. – 288 с.</a:t>
            </a:r>
            <a:endParaRPr lang="ru-RU" sz="1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/>
            </a:r>
            <a:br>
              <a:rPr lang="be-BY" dirty="0" smtClean="0"/>
            </a:br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Літаратура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9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600200"/>
          </a:xfrm>
        </p:spPr>
        <p:txBody>
          <a:bodyPr/>
          <a:lstStyle/>
          <a:p>
            <a:r>
              <a:rPr lang="be-BY" b="1" dirty="0">
                <a:solidFill>
                  <a:schemeClr val="bg2">
                    <a:lumMod val="25000"/>
                  </a:schemeClr>
                </a:solidFill>
              </a:rPr>
              <a:t>Крытэрыі </a:t>
            </a:r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рэдактарскай </a:t>
            </a:r>
            <a:r>
              <a:rPr lang="be-BY" b="1" dirty="0">
                <a:solidFill>
                  <a:schemeClr val="bg2">
                    <a:lumMod val="25000"/>
                  </a:schemeClr>
                </a:solidFill>
              </a:rPr>
              <a:t>ацэнкі мовы і </a:t>
            </a:r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стылю: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3200400"/>
          </a:xfrm>
        </p:spPr>
        <p:txBody>
          <a:bodyPr>
            <a:noAutofit/>
          </a:bodyPr>
          <a:lstStyle/>
          <a:p>
            <a:pPr algn="l"/>
            <a:r>
              <a:rPr lang="be-BY" sz="2800" b="1" i="1" dirty="0">
                <a:solidFill>
                  <a:schemeClr val="bg2">
                    <a:lumMod val="25000"/>
                  </a:schemeClr>
                </a:solidFill>
              </a:rPr>
              <a:t>1. Адпаведнасць тэме, ідэі, зместу твора.</a:t>
            </a:r>
            <a:endParaRPr lang="ru-RU" sz="2800" b="1" i="1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be-BY" sz="2800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be-BY" sz="2800" b="1" i="1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be-BY" sz="2800" b="1" i="1" dirty="0" smtClean="0">
                <a:solidFill>
                  <a:schemeClr val="bg2">
                    <a:lumMod val="25000"/>
                  </a:schemeClr>
                </a:solidFill>
              </a:rPr>
              <a:t>Даступнасць для пэўнай катэгорыі чытачоў. </a:t>
            </a:r>
          </a:p>
          <a:p>
            <a:pPr algn="l"/>
            <a:r>
              <a:rPr lang="be-BY" sz="2800" b="1" i="1" dirty="0">
                <a:solidFill>
                  <a:schemeClr val="bg2">
                    <a:lumMod val="25000"/>
                  </a:schemeClr>
                </a:solidFill>
              </a:rPr>
              <a:t>3. Сцісласць без шкоды для зместу. </a:t>
            </a:r>
            <a:endParaRPr lang="ru-RU" sz="2800" b="1" i="1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be-BY" sz="2800" b="1" i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be-BY" sz="2800" b="1" i="1" dirty="0">
                <a:solidFill>
                  <a:schemeClr val="bg2">
                    <a:lumMod val="25000"/>
                  </a:schemeClr>
                </a:solidFill>
              </a:rPr>
              <a:t>. Жывасць, выразнасць, яркасць выкладання думак. </a:t>
            </a:r>
            <a:endParaRPr lang="ru-RU" sz="28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27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5112" y="533400"/>
            <a:ext cx="8153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400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Пантэізм </a:t>
            </a:r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паэта стаіць ля вытокаў яго эстэтыкі. Але гэта не пантэізм заўзятага язычніка, а штосьці больш значнае. &lt;...&gt; Сонцацэнтрычны пантэізм 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Я.Сіпакова </a:t>
            </a:r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паступова набывае закончанасць і вытанчанасць, адметнай рысай якой 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з’яўляецца </a:t>
            </a:r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яе абсалютны характар, калі сам суб’ект раўназначны 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аб’екту. </a:t>
            </a:r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&lt;...&gt; </a:t>
            </a:r>
            <a:endParaRPr lang="be-BY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Але </a:t>
            </a:r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гэты натурфіласафізм не ідэнтычны па сутнасці язычніцкаму светаразуменню, бо хутчэй за ўсё гэта ўжо хрысціянскі антрапалагізм, які дзе-нідзе яшчэ мяжуе з 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антрапамарфізмам.</a:t>
            </a:r>
          </a:p>
          <a:p>
            <a:pPr algn="r"/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Гісторыя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беларускай літаратуры ХХ ст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. : у 4 т. Т. 4. Кн. 1.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6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6725" y="457200"/>
            <a:ext cx="8001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ТРЫ “КІТЫ” РАЁННАЙ ДОШКІ ГОНАРУ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	Калі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хто спыняецца каля раённай Дошкі гонару ў г. Сянно, то абавязкова адзначыць занесеныя на яе звесткі аб пяці лепшых калектывах Сенненшчыны. У іх ліку і раённае спажывецкае таварыства, якое ўзначальвае Мікалай Федарцоў.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	Але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і гэта яшчэ не ўсё. Персанальна ў спісе наватараў вытворчасці на раённай Дошцы гонару працоўную эліту Сеннешчыны 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прадстаўляюць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вядучы таваразнаўца прыватнага унітарнага </a:t>
            </a:r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прадпрыемства </a:t>
            </a:r>
            <a:r>
              <a:rPr lang="be-BY" b="1" i="1" dirty="0">
                <a:solidFill>
                  <a:schemeClr val="bg2">
                    <a:lumMod val="25000"/>
                  </a:schemeClr>
                </a:solidFill>
              </a:rPr>
              <a:t>“Каапгандаль” Сянно Святлана Воранава і майстар каўбаснага цэха прыватнага унітарнага прадпрыемства “Сенненскі камбінат кааператыўнай прамысловасці” Фаіна Гузава. Вобразна кажучы, у прэстыжнай галерэі лепшых калектываў і спецыялістаў з многіх соцень і тысяч знайшлося пачэснае месца для трох “кітоў” спажывецкай кааперацыі.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e-BY" i="1" dirty="0" smtClean="0">
                <a:solidFill>
                  <a:schemeClr val="bg2">
                    <a:lumMod val="25000"/>
                  </a:schemeClr>
                </a:solidFill>
              </a:rPr>
              <a:t>	Вядома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, такога роду прыемныя цуды і сюрпрызы адбываюцца не па шчупаковай волі. Шлях да вядомасці і грамадскага прызнання ў нейкай меры можна параўнаць з узыходжаннем на Эверэст. 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  <a:sym typeface="Symbol"/>
              </a:rPr>
              <a:t>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...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  <a:sym typeface="Symbol"/>
              </a:rPr>
              <a:t></a:t>
            </a:r>
            <a:r>
              <a:rPr lang="be-BY" i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r"/>
            <a:r>
              <a:rPr lang="be-BY" b="1" i="1" dirty="0" smtClean="0">
                <a:solidFill>
                  <a:schemeClr val="bg2">
                    <a:lumMod val="25000"/>
                  </a:schemeClr>
                </a:solidFill>
              </a:rPr>
              <a:t>Вести потребкооперации. 28.07.2006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2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be-BY" u="sng" dirty="0"/>
              <a:t>Загаловак</a:t>
            </a:r>
            <a:r>
              <a:rPr lang="be-BY" dirty="0"/>
              <a:t>: </a:t>
            </a:r>
            <a:r>
              <a:rPr lang="be-BY" b="1" i="1" dirty="0" smtClean="0"/>
              <a:t>Тры </a:t>
            </a:r>
            <a:r>
              <a:rPr lang="be-BY" b="1" i="1" dirty="0"/>
              <a:t>“кіты”</a:t>
            </a:r>
            <a:r>
              <a:rPr lang="be-BY" i="1" dirty="0"/>
              <a:t> раённай Дошкі </a:t>
            </a:r>
            <a:r>
              <a:rPr lang="be-BY" i="1" dirty="0" smtClean="0"/>
              <a:t>гонару;</a:t>
            </a:r>
          </a:p>
          <a:p>
            <a:pPr marL="0" lvl="0" indent="0">
              <a:buNone/>
            </a:pPr>
            <a:endParaRPr lang="ru-RU" i="1" dirty="0"/>
          </a:p>
          <a:p>
            <a:pPr lvl="0" algn="just"/>
            <a:r>
              <a:rPr lang="be-BY" i="1" u="sng" dirty="0"/>
              <a:t>Лід</a:t>
            </a:r>
            <a:r>
              <a:rPr lang="be-BY" i="1" dirty="0"/>
              <a:t>: </a:t>
            </a:r>
            <a:r>
              <a:rPr lang="be-BY" b="1" i="1" dirty="0" smtClean="0"/>
              <a:t>Вобразна </a:t>
            </a:r>
            <a:r>
              <a:rPr lang="be-BY" b="1" i="1" dirty="0"/>
              <a:t>кажучы</a:t>
            </a:r>
            <a:r>
              <a:rPr lang="be-BY" i="1" dirty="0"/>
              <a:t>, у </a:t>
            </a:r>
            <a:r>
              <a:rPr lang="be-BY" b="1" i="1" dirty="0"/>
              <a:t>прэстыжнай галерэі</a:t>
            </a:r>
            <a:r>
              <a:rPr lang="be-BY" i="1" dirty="0"/>
              <a:t> лепшых калектываў і спецыялістаў з многіх соцень і тысяч знайшлося пачэснае месца для </a:t>
            </a:r>
            <a:r>
              <a:rPr lang="be-BY" b="1" i="1" dirty="0"/>
              <a:t>трох “кітоў” </a:t>
            </a:r>
            <a:r>
              <a:rPr lang="be-BY" i="1" dirty="0"/>
              <a:t>спажывецкай </a:t>
            </a:r>
            <a:r>
              <a:rPr lang="be-BY" i="1" dirty="0" smtClean="0"/>
              <a:t>кааперацыі</a:t>
            </a:r>
            <a:r>
              <a:rPr lang="be-BY" dirty="0" smtClean="0"/>
              <a:t>;</a:t>
            </a:r>
          </a:p>
          <a:p>
            <a:pPr marL="0" lvl="0" indent="0">
              <a:buNone/>
            </a:pPr>
            <a:endParaRPr lang="ru-RU" dirty="0"/>
          </a:p>
          <a:p>
            <a:pPr lvl="0" algn="just"/>
            <a:r>
              <a:rPr lang="be-BY" u="sng" dirty="0"/>
              <a:t>Першы </a:t>
            </a:r>
            <a:r>
              <a:rPr lang="be-BY" u="sng" dirty="0" smtClean="0"/>
              <a:t>абзац асноўнага тэксту</a:t>
            </a:r>
            <a:r>
              <a:rPr lang="be-BY" dirty="0" smtClean="0"/>
              <a:t>: </a:t>
            </a:r>
            <a:r>
              <a:rPr lang="be-BY" i="1" dirty="0" smtClean="0"/>
              <a:t>Вядома</a:t>
            </a:r>
            <a:r>
              <a:rPr lang="be-BY" i="1" dirty="0"/>
              <a:t>, такога роду прыемныя цуды і сюрпрызы адбываюцца не </a:t>
            </a:r>
            <a:r>
              <a:rPr lang="be-BY" b="1" i="1" dirty="0"/>
              <a:t>па шчупаковай волі</a:t>
            </a:r>
            <a:r>
              <a:rPr lang="be-BY" i="1" dirty="0"/>
              <a:t>. Шлях да вядомасці і грамадскага прызнання ў нейкай меры можна параўнаць з </a:t>
            </a:r>
            <a:r>
              <a:rPr lang="be-BY" b="1" i="1" dirty="0"/>
              <a:t>узыходжаннем на </a:t>
            </a:r>
            <a:r>
              <a:rPr lang="be-BY" b="1" i="1" dirty="0" smtClean="0"/>
              <a:t>Эверэст</a:t>
            </a:r>
            <a:r>
              <a:rPr lang="be-BY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05256"/>
          </a:xfrm>
        </p:spPr>
        <p:txBody>
          <a:bodyPr>
            <a:normAutofit fontScale="90000"/>
          </a:bodyPr>
          <a:lstStyle/>
          <a:p>
            <a:r>
              <a:rPr lang="be-BY" b="1" dirty="0">
                <a:solidFill>
                  <a:schemeClr val="bg2">
                    <a:lumMod val="25000"/>
                  </a:schemeClr>
                </a:solidFill>
              </a:rPr>
              <a:t>Вобразна-выяўленчыя сродкі ў </a:t>
            </a:r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матэрыяле: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601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Весткі з Віцебшчыны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10000"/>
                  </a:schemeClr>
                </a:solidFill>
              </a:rPr>
            </a:b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1524000"/>
            <a:ext cx="3822192" cy="4602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e-BY" sz="2200" b="1" i="1" dirty="0"/>
              <a:t>ЖЫЦЦЁ НА КОЛАХ</a:t>
            </a:r>
            <a:endParaRPr lang="ru-RU" sz="2200" i="1" dirty="0"/>
          </a:p>
          <a:p>
            <a:pPr marL="0" indent="0">
              <a:buNone/>
            </a:pPr>
            <a:r>
              <a:rPr lang="be-BY" sz="2200" dirty="0"/>
              <a:t>    Ніхто з пакупнікоў не задумваецца, якім чынам гандлёвыя паліцы запаўняюцца безліччу патрэбных тавараў. Вядома ж, гэта адбываецца </a:t>
            </a:r>
            <a:r>
              <a:rPr lang="be-BY" sz="2200" b="1" i="1" dirty="0"/>
              <a:t>не па шчупаковай волі ці ўзмаху чароўнай палачкі</a:t>
            </a:r>
            <a:r>
              <a:rPr lang="be-BY" sz="2200" dirty="0"/>
              <a:t>. У раённай сістэме такую ролю выконваюць нястомныя вадзіцелі-забеспячэнцы.</a:t>
            </a:r>
            <a:endParaRPr lang="ru-RU" sz="2200" dirty="0"/>
          </a:p>
          <a:p>
            <a:endParaRPr lang="ru-RU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600200"/>
            <a:ext cx="3822192" cy="495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e-BY" sz="1500" b="1" i="1" dirty="0"/>
              <a:t>ПА САЦЫЯЛЬНЫХ СТАНДАРТАХ</a:t>
            </a:r>
            <a:endParaRPr lang="ru-RU" sz="1500" b="1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be-BY" sz="1500" dirty="0"/>
              <a:t>    Толькі лянівыя могуць сцвярджаць, што нехта перашкаджае працаваць ініцыятыўна і творча. А ў сферы гандлю ці грамадскага харчавання, </a:t>
            </a:r>
            <a:r>
              <a:rPr lang="be-BY" sz="1500" b="1" i="1" dirty="0"/>
              <a:t>як трапна жартуюць у глыбінцы, трэба да дыплома яшчэ і мазгі мець</a:t>
            </a:r>
            <a:r>
              <a:rPr lang="be-BY" sz="1500" i="1" dirty="0"/>
              <a:t>.</a:t>
            </a:r>
            <a:r>
              <a:rPr lang="be-BY" sz="1500" b="1" i="1" dirty="0"/>
              <a:t> І не чакаць з мора надвор’я</a:t>
            </a:r>
            <a:r>
              <a:rPr lang="be-BY" sz="1500" i="1" dirty="0"/>
              <a:t>. </a:t>
            </a:r>
            <a:r>
              <a:rPr lang="be-BY" sz="1500" dirty="0">
                <a:sym typeface="Symbol"/>
              </a:rPr>
              <a:t></a:t>
            </a:r>
            <a:r>
              <a:rPr lang="be-BY" sz="1500" dirty="0"/>
              <a:t>...</a:t>
            </a:r>
            <a:r>
              <a:rPr lang="be-BY" sz="1500" dirty="0">
                <a:sym typeface="Symbol"/>
              </a:rPr>
              <a:t></a:t>
            </a:r>
            <a:endParaRPr lang="ru-RU" sz="15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be-BY" sz="1500" dirty="0"/>
              <a:t>     А вось вяскоўцы больш прытрымліваюцца традыцыйных норм абслугоўвання. Праўда, з папраўкай на </a:t>
            </a:r>
            <a:r>
              <a:rPr lang="be-BY" sz="1500" dirty="0" smtClean="0"/>
              <a:t>сацыяльныя </a:t>
            </a:r>
            <a:r>
              <a:rPr lang="be-BY" sz="1500" dirty="0"/>
              <a:t>стандарты. Яны, як вядома, патрабуюць максімальна багатай насычанасці прылаўка ўсім комплексам запатрабаваных тавараў. </a:t>
            </a:r>
            <a:r>
              <a:rPr lang="be-BY" sz="1500" dirty="0">
                <a:sym typeface="Symbol"/>
              </a:rPr>
              <a:t></a:t>
            </a:r>
            <a:r>
              <a:rPr lang="be-BY" sz="1500" dirty="0"/>
              <a:t>...</a:t>
            </a:r>
            <a:r>
              <a:rPr lang="be-BY" sz="1500" dirty="0">
                <a:sym typeface="Symbol"/>
              </a:rPr>
              <a:t></a:t>
            </a:r>
            <a:r>
              <a:rPr lang="be-BY" sz="1500" dirty="0"/>
              <a:t> І каб </a:t>
            </a:r>
            <a:r>
              <a:rPr lang="be-BY" sz="1500" b="1" i="1" dirty="0"/>
              <a:t>таямнічы Дзед Мароз знаходзіўся на службе ў кааперацыі не толькі зімою, а заўсёды дапамагаў лепшаму захоўванню харчовых прадуктаў</a:t>
            </a:r>
            <a:r>
              <a:rPr lang="be-BY" sz="1500" dirty="0"/>
              <a:t>.</a:t>
            </a:r>
            <a:endParaRPr lang="ru-RU" sz="1500" dirty="0"/>
          </a:p>
          <a:p>
            <a:pPr marL="0" indent="0" algn="r">
              <a:buNone/>
            </a:pPr>
            <a:r>
              <a:rPr lang="be-BY" sz="1400" b="1" i="1" dirty="0">
                <a:solidFill>
                  <a:schemeClr val="bg2">
                    <a:lumMod val="25000"/>
                  </a:schemeClr>
                </a:solidFill>
              </a:rPr>
              <a:t>Вести потребкооперации. </a:t>
            </a:r>
            <a:endParaRPr lang="be-BY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r">
              <a:buNone/>
            </a:pPr>
            <a:r>
              <a:rPr lang="be-BY" sz="1400" b="1" i="1" dirty="0" smtClean="0">
                <a:solidFill>
                  <a:schemeClr val="bg2">
                    <a:lumMod val="25000"/>
                  </a:schemeClr>
                </a:solidFill>
              </a:rPr>
              <a:t>28.07.2006 </a:t>
            </a:r>
          </a:p>
          <a:p>
            <a:pPr marL="0" indent="0" algn="r">
              <a:buNone/>
            </a:pP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4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lnSpcReduction="1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be-BY" sz="4000" b="1" i="1" dirty="0"/>
              <a:t>Ступень </a:t>
            </a:r>
            <a:r>
              <a:rPr lang="be-BY" sz="4000" b="1" i="1" dirty="0" smtClean="0"/>
              <a:t>ужывальнасці;</a:t>
            </a:r>
            <a:endParaRPr lang="ru-RU" sz="4000" b="1" i="1" dirty="0"/>
          </a:p>
          <a:p>
            <a:pPr marL="742950" lvl="0" indent="-742950">
              <a:buFont typeface="+mj-lt"/>
              <a:buAutoNum type="arabicPeriod"/>
            </a:pPr>
            <a:r>
              <a:rPr lang="be-BY" sz="4000" b="1" i="1" dirty="0"/>
              <a:t>Індывідуальны густ, суб’ектыўнае адчуванне </a:t>
            </a:r>
            <a:r>
              <a:rPr lang="be-BY" sz="4000" b="1" i="1" dirty="0" smtClean="0"/>
              <a:t>мовы;</a:t>
            </a:r>
            <a:endParaRPr lang="ru-RU" sz="4000" b="1" i="1" dirty="0"/>
          </a:p>
          <a:p>
            <a:pPr marL="742950" indent="-742950">
              <a:buFont typeface="+mj-lt"/>
              <a:buAutoNum type="arabicPeriod"/>
            </a:pPr>
            <a:r>
              <a:rPr lang="be-BY" sz="4000" b="1" i="1" dirty="0"/>
              <a:t>Аўтарытэт </a:t>
            </a:r>
            <a:r>
              <a:rPr lang="be-BY" sz="4000" b="1" i="1" dirty="0" smtClean="0"/>
              <a:t>крыніцы. </a:t>
            </a:r>
            <a:endParaRPr lang="ru-RU" sz="40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/>
          <a:lstStyle/>
          <a:p>
            <a:r>
              <a:rPr lang="be-BY" b="1" dirty="0" smtClean="0">
                <a:solidFill>
                  <a:schemeClr val="bg2">
                    <a:lumMod val="25000"/>
                  </a:schemeClr>
                </a:solidFill>
              </a:rPr>
              <a:t>Рэдактар улічвае: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5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3200" b="1" i="1" dirty="0"/>
              <a:t>пазбавіць тэкст як грувасткасці і зацягнутасці, так і залішняй </a:t>
            </a:r>
            <a:r>
              <a:rPr lang="be-BY" sz="3200" b="1" i="1" dirty="0" smtClean="0"/>
              <a:t>сцісласці і лаканічнасці, </a:t>
            </a:r>
          </a:p>
          <a:p>
            <a:pPr marL="0" indent="0" algn="ctr">
              <a:buNone/>
            </a:pPr>
            <a:r>
              <a:rPr lang="be-BY" sz="3200" b="1" i="1" dirty="0" smtClean="0"/>
              <a:t>калі </a:t>
            </a:r>
            <a:r>
              <a:rPr lang="be-BY" sz="3200" b="1" i="1" dirty="0"/>
              <a:t>гэта перашкаджае яго </a:t>
            </a:r>
            <a:r>
              <a:rPr lang="be-BY" sz="3200" b="1" i="1" dirty="0" smtClean="0"/>
              <a:t>ўспрыняццю</a:t>
            </a:r>
            <a:endParaRPr lang="ru-RU" sz="3200" b="1" i="1" dirty="0"/>
          </a:p>
          <a:p>
            <a:endParaRPr lang="ru-RU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>
                <a:solidFill>
                  <a:schemeClr val="bg2">
                    <a:lumMod val="25000"/>
                  </a:schemeClr>
                </a:solidFill>
              </a:rPr>
              <a:t>ПРЫНЦЫП МЭТАЗГОДНАСЦІ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9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295400"/>
            <a:ext cx="701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ВОЛЬНАЕ «ВОЛЬНАЕ ПАВЕТРА»</a:t>
            </a:r>
          </a:p>
          <a:p>
            <a:pPr algn="just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Адбылося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</a:rPr>
              <a:t>. Нарэшце ў Беларусі зьявіўся фэстываль. Так-так, сапраўдны фэстываль, які ў сьпісе заплянаваных мерапрыемстваў у кожнага паважаючага сябе фэстывальнага тусоўшчыка мусіць быць цяпер пазначаны буйным: «Еду абавязкова!». Падзеі такога ўзроўню дзесяткамі праходзяць вакол Беларусі і ўпершыню ў гісторыі прайшло ў нас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r"/>
            <a:r>
              <a:rPr lang="be-BY" sz="2400" b="1" i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be-BY" sz="2400" b="1" i="1" dirty="0" smtClean="0">
                <a:solidFill>
                  <a:schemeClr val="bg2">
                    <a:lumMod val="25000"/>
                  </a:schemeClr>
                </a:solidFill>
              </a:rPr>
              <a:t>			</a:t>
            </a:r>
            <a:r>
              <a:rPr lang="en-US" sz="2400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Generation.by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4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267</TotalTime>
  <Words>587</Words>
  <Application>Microsoft Office PowerPoint</Application>
  <PresentationFormat>Экран (4:3)</PresentationFormat>
  <Paragraphs>94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Waveform</vt:lpstr>
      <vt:lpstr>Моўна-стылявая праўка  </vt:lpstr>
      <vt:lpstr>Крытэрыі рэдактарскай ацэнкі мовы і стылю:</vt:lpstr>
      <vt:lpstr>Слайд 3</vt:lpstr>
      <vt:lpstr>Слайд 4</vt:lpstr>
      <vt:lpstr>Вобразна-выяўленчыя сродкі ў матэрыяле: </vt:lpstr>
      <vt:lpstr>Весткі з Віцебшчыны </vt:lpstr>
      <vt:lpstr>Рэдактар улічвае:</vt:lpstr>
      <vt:lpstr>ПРЫНЦЫП МЭТАЗГОДНАСЦІ</vt:lpstr>
      <vt:lpstr>Слайд 9</vt:lpstr>
      <vt:lpstr>УПЛЫЎ РУСКАЙ МОВЫ</vt:lpstr>
      <vt:lpstr>Слайд 11</vt:lpstr>
      <vt:lpstr>Слайд 12</vt:lpstr>
      <vt:lpstr>Слайд 13</vt:lpstr>
      <vt:lpstr>ПЛЕАНАЗМ і ТАЎТАЛОГІЯ</vt:lpstr>
      <vt:lpstr>МІЛАГУЧНАСЦЬ МОВЫ</vt:lpstr>
      <vt:lpstr> Літаратура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Асновы рэдактарскага аналізу. Моўна-стылявая праўка.</dc:title>
  <dc:creator>NZ</dc:creator>
  <cp:lastModifiedBy>NZ</cp:lastModifiedBy>
  <cp:revision>97</cp:revision>
  <dcterms:created xsi:type="dcterms:W3CDTF">2006-08-16T00:00:00Z</dcterms:created>
  <dcterms:modified xsi:type="dcterms:W3CDTF">2016-05-14T07:36:23Z</dcterms:modified>
</cp:coreProperties>
</file>